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256" r:id="rId2"/>
    <p:sldId id="286" r:id="rId3"/>
    <p:sldId id="257" r:id="rId4"/>
    <p:sldId id="280" r:id="rId5"/>
    <p:sldId id="258" r:id="rId6"/>
    <p:sldId id="259" r:id="rId7"/>
    <p:sldId id="260" r:id="rId8"/>
    <p:sldId id="261" r:id="rId9"/>
    <p:sldId id="262" r:id="rId10"/>
    <p:sldId id="282" r:id="rId11"/>
    <p:sldId id="263" r:id="rId12"/>
    <p:sldId id="264" r:id="rId13"/>
    <p:sldId id="265" r:id="rId14"/>
    <p:sldId id="279" r:id="rId15"/>
    <p:sldId id="266" r:id="rId16"/>
    <p:sldId id="267" r:id="rId17"/>
    <p:sldId id="268" r:id="rId18"/>
    <p:sldId id="269" r:id="rId19"/>
    <p:sldId id="271" r:id="rId20"/>
    <p:sldId id="283" r:id="rId21"/>
    <p:sldId id="284" r:id="rId22"/>
    <p:sldId id="285" r:id="rId23"/>
    <p:sldId id="273" r:id="rId24"/>
    <p:sldId id="274"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OBODIAN Lydia" initials="LNS"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A3E2F1-50B1-4261-9C20-9807C16D47D1}">
  <a:tblStyle styleId="{6DA3E2F1-50B1-4261-9C20-9807C16D47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9749" autoAdjust="0"/>
  </p:normalViewPr>
  <p:slideViewPr>
    <p:cSldViewPr snapToGrid="0">
      <p:cViewPr varScale="1">
        <p:scale>
          <a:sx n="100" d="100"/>
          <a:sy n="100" d="100"/>
        </p:scale>
        <p:origin x="250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009733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rownmanagers.org/" TargetMode="External"/><Relationship Id="rId4" Type="http://schemas.openxmlformats.org/officeDocument/2006/relationships/hyperlink" Target="http://naturalresourcespolicy.org/projects/transboundary-conservation.php"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marpacifico.org/" TargetMode="External"/><Relationship Id="rId4" Type="http://schemas.openxmlformats.org/officeDocument/2006/relationships/hyperlink" Target="http://naturalresourcespolicy.org/projects/transboundary-conservation.php"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800" i="1" dirty="0" smtClean="0">
                <a:latin typeface="Arial" panose="020B0604020202020204" pitchFamily="34" charset="0"/>
                <a:ea typeface="Times New Roman"/>
                <a:cs typeface="Arial" panose="020B0604020202020204" pitchFamily="34" charset="0"/>
                <a:sym typeface="Times New Roman"/>
              </a:rPr>
              <a:t>Photo </a:t>
            </a:r>
            <a:r>
              <a:rPr lang="en-GB" sz="10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credit:</a:t>
            </a: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10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10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10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algn="l" rtl="0">
              <a:lnSpc>
                <a:spcPct val="100000"/>
              </a:lnSpc>
              <a:spcBef>
                <a:spcPts val="0"/>
              </a:spcBef>
              <a:spcAft>
                <a:spcPts val="0"/>
              </a:spcAft>
              <a:buSzPts val="1100"/>
              <a:buNone/>
            </a:pPr>
            <a:r>
              <a:rPr lang="en" sz="1100" b="0"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*Note </a:t>
            </a:r>
            <a:r>
              <a:rPr lang="en" sz="1100" b="0" i="0" u="none" strike="noStrike" cap="none" dirty="0">
                <a:solidFill>
                  <a:schemeClr val="dk1"/>
                </a:solidFill>
                <a:latin typeface="Arial" panose="020B0604020202020204" pitchFamily="34" charset="0"/>
                <a:ea typeface="Times New Roman"/>
                <a:cs typeface="Arial" panose="020B0604020202020204" pitchFamily="34" charset="0"/>
                <a:sym typeface="Times New Roman"/>
              </a:rPr>
              <a:t>that all of the photos in this presentation are of </a:t>
            </a:r>
            <a:r>
              <a:rPr lang="en" sz="1100" b="0"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the</a:t>
            </a:r>
            <a:r>
              <a:rPr lang="en-US" sz="1100" b="0"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US" sz="1100" b="0" i="0" u="none" strike="noStrike" cap="none" dirty="0" err="1" smtClean="0">
                <a:solidFill>
                  <a:schemeClr val="dk1"/>
                </a:solidFill>
                <a:latin typeface="Arial" panose="020B0604020202020204" pitchFamily="34" charset="0"/>
                <a:ea typeface="Times New Roman"/>
                <a:cs typeface="Arial" panose="020B0604020202020204" pitchFamily="34" charset="0"/>
                <a:sym typeface="Times New Roman"/>
              </a:rPr>
              <a:t>Wadden</a:t>
            </a:r>
            <a:r>
              <a:rPr lang="en-US" sz="1100" b="0"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 Sea transboundary system</a:t>
            </a:r>
            <a:r>
              <a:rPr lang="en-US" sz="11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comprising the Dutch </a:t>
            </a:r>
            <a:r>
              <a:rPr lang="en-US" sz="1100" b="0" i="0" u="none" strike="noStrike" cap="none" baseline="0" dirty="0" err="1" smtClean="0">
                <a:solidFill>
                  <a:schemeClr val="dk1"/>
                </a:solidFill>
                <a:latin typeface="Arial" panose="020B0604020202020204" pitchFamily="34" charset="0"/>
                <a:ea typeface="Times New Roman"/>
                <a:cs typeface="Arial" panose="020B0604020202020204" pitchFamily="34" charset="0"/>
                <a:sym typeface="Times New Roman"/>
              </a:rPr>
              <a:t>Wadden</a:t>
            </a:r>
            <a:r>
              <a:rPr lang="en-US" sz="11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Sea Conservation Area, the German </a:t>
            </a:r>
            <a:r>
              <a:rPr lang="en-US" sz="1100" b="0" i="0" u="none" strike="noStrike" cap="none" baseline="0" dirty="0" err="1" smtClean="0">
                <a:solidFill>
                  <a:schemeClr val="dk1"/>
                </a:solidFill>
                <a:latin typeface="Arial" panose="020B0604020202020204" pitchFamily="34" charset="0"/>
                <a:ea typeface="Times New Roman"/>
                <a:cs typeface="Arial" panose="020B0604020202020204" pitchFamily="34" charset="0"/>
                <a:sym typeface="Times New Roman"/>
              </a:rPr>
              <a:t>Wadden</a:t>
            </a:r>
            <a:r>
              <a:rPr lang="en-US" sz="11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Sea National Parks of Lower Saxony and Schleswig-Holstein, and the Danish </a:t>
            </a:r>
            <a:r>
              <a:rPr lang="en-US" sz="1100" b="0" i="0" u="none" strike="noStrike" cap="none" baseline="0" dirty="0" err="1" smtClean="0">
                <a:solidFill>
                  <a:schemeClr val="dk1"/>
                </a:solidFill>
                <a:latin typeface="Arial" panose="020B0604020202020204" pitchFamily="34" charset="0"/>
                <a:ea typeface="Times New Roman"/>
                <a:cs typeface="Arial" panose="020B0604020202020204" pitchFamily="34" charset="0"/>
                <a:sym typeface="Times New Roman"/>
              </a:rPr>
              <a:t>Wadden</a:t>
            </a:r>
            <a:r>
              <a:rPr lang="en-US" sz="11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Sea Maritime Conservation Area</a:t>
            </a:r>
            <a:r>
              <a:rPr lang="hr-HR" sz="11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a:t>
            </a:r>
            <a:endParaRPr sz="1100" b="0" i="0" u="none" strike="noStrike" cap="none"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lang="en-US" sz="1200" dirty="0" smtClean="0">
              <a:solidFill>
                <a:schemeClr val="dk1"/>
              </a:solidFill>
              <a:highlight>
                <a:schemeClr val="lt1"/>
              </a:highlight>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Font typeface="Arial"/>
              <a:buNone/>
            </a:pPr>
            <a:r>
              <a:rPr lang="en-US" sz="1200" b="1" dirty="0" smtClean="0">
                <a:solidFill>
                  <a:schemeClr val="dk1"/>
                </a:solidFill>
                <a:latin typeface="Arial" panose="020B0604020202020204" pitchFamily="34" charset="0"/>
                <a:ea typeface="Times New Roman"/>
                <a:cs typeface="Arial" panose="020B0604020202020204" pitchFamily="34" charset="0"/>
                <a:sym typeface="Times New Roman"/>
              </a:rPr>
              <a:t>Context and purpose of Lesson 2</a:t>
            </a:r>
          </a:p>
          <a:p>
            <a:pPr marL="0" lvl="0" indent="0" rtl="0">
              <a:spcBef>
                <a:spcPts val="0"/>
              </a:spcBef>
              <a:spcAft>
                <a:spcPts val="0"/>
              </a:spcAft>
              <a:buClr>
                <a:schemeClr val="dk1"/>
              </a:buClr>
              <a:buSzPts val="1100"/>
              <a:buFont typeface="Arial"/>
              <a:buNone/>
            </a:pP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This Lesson seeks to introduce Learners to the different types and models of </a:t>
            </a:r>
            <a:r>
              <a:rPr lang="hr-HR" sz="1200" dirty="0" smtClean="0">
                <a:solidFill>
                  <a:schemeClr val="dk1"/>
                </a:solidFill>
                <a:latin typeface="Arial" panose="020B0604020202020204" pitchFamily="34" charset="0"/>
                <a:ea typeface="Times New Roman"/>
                <a:cs typeface="Arial" panose="020B0604020202020204" pitchFamily="34" charset="0"/>
                <a:sym typeface="Times New Roman"/>
              </a:rPr>
              <a:t>Transboundary Conservation</a:t>
            </a:r>
            <a:r>
              <a:rPr lang="hr-HR" sz="1200" baseline="0" dirty="0" smtClean="0">
                <a:solidFill>
                  <a:schemeClr val="dk1"/>
                </a:solidFill>
                <a:latin typeface="Arial" panose="020B0604020202020204" pitchFamily="34" charset="0"/>
                <a:ea typeface="Times New Roman"/>
                <a:cs typeface="Arial" panose="020B0604020202020204" pitchFamily="34" charset="0"/>
                <a:sym typeface="Times New Roman"/>
              </a:rPr>
              <a:t> Areas (TBCAs)</a:t>
            </a: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 The purpose is to:</a:t>
            </a:r>
          </a:p>
          <a:p>
            <a:pPr marL="457200" lvl="0" indent="-304800" rtl="0">
              <a:lnSpc>
                <a:spcPct val="115000"/>
              </a:lnSpc>
              <a:spcBef>
                <a:spcPts val="0"/>
              </a:spcBef>
              <a:spcAft>
                <a:spcPts val="0"/>
              </a:spcAft>
              <a:buClr>
                <a:schemeClr val="dk1"/>
              </a:buClr>
              <a:buSzPts val="1200"/>
              <a:buFont typeface="Times New Roman"/>
              <a:buChar char="●"/>
            </a:pP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Help learners understand the nature and characteristics of different types of </a:t>
            </a:r>
            <a:r>
              <a:rPr lang="hr-HR" sz="1200" dirty="0" smtClean="0">
                <a:solidFill>
                  <a:schemeClr val="dk1"/>
                </a:solidFill>
                <a:latin typeface="Arial" panose="020B0604020202020204" pitchFamily="34" charset="0"/>
                <a:ea typeface="Times New Roman"/>
                <a:cs typeface="Arial" panose="020B0604020202020204" pitchFamily="34" charset="0"/>
                <a:sym typeface="Times New Roman"/>
              </a:rPr>
              <a:t>TBCAs</a:t>
            </a:r>
            <a:endParaRPr lang="en-US" sz="12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Share</a:t>
            </a:r>
            <a:r>
              <a:rPr lang="en-US" sz="1200" baseline="0" dirty="0" smtClean="0">
                <a:solidFill>
                  <a:schemeClr val="dk1"/>
                </a:solidFill>
                <a:latin typeface="Arial" panose="020B0604020202020204" pitchFamily="34" charset="0"/>
                <a:ea typeface="Times New Roman"/>
                <a:cs typeface="Arial" panose="020B0604020202020204" pitchFamily="34" charset="0"/>
                <a:sym typeface="Times New Roman"/>
              </a:rPr>
              <a:t> information and experiences</a:t>
            </a: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 on initiating, applying and developing transboundary conservation methods and models to relevant typologies of </a:t>
            </a:r>
            <a:r>
              <a:rPr lang="hr-HR" sz="1200" dirty="0" smtClean="0">
                <a:solidFill>
                  <a:schemeClr val="dk1"/>
                </a:solidFill>
                <a:latin typeface="Arial" panose="020B0604020202020204" pitchFamily="34" charset="0"/>
                <a:ea typeface="Times New Roman"/>
                <a:cs typeface="Arial" panose="020B0604020202020204" pitchFamily="34" charset="0"/>
                <a:sym typeface="Times New Roman"/>
              </a:rPr>
              <a:t>TBCAs</a:t>
            </a:r>
            <a:endParaRPr lang="en-US" sz="1200" dirty="0" smtClean="0">
              <a:solidFill>
                <a:schemeClr val="dk1"/>
              </a:solidFill>
              <a:highlight>
                <a:schemeClr val="lt1"/>
              </a:highlight>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sz="1200" dirty="0">
              <a:solidFill>
                <a:schemeClr val="dk1"/>
              </a:solidFill>
              <a:highlight>
                <a:schemeClr val="lt1"/>
              </a:highlight>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Clr>
                <a:schemeClr val="dk1"/>
              </a:buClr>
              <a:buSzPts val="1100"/>
              <a:buFont typeface="Arial"/>
              <a:buNone/>
            </a:pPr>
            <a:r>
              <a:rPr lang="en" b="1" dirty="0">
                <a:solidFill>
                  <a:schemeClr val="dk1"/>
                </a:solidFill>
                <a:latin typeface="Arial" panose="020B0604020202020204" pitchFamily="34" charset="0"/>
                <a:ea typeface="Times New Roman"/>
                <a:cs typeface="Arial" panose="020B0604020202020204" pitchFamily="34" charset="0"/>
                <a:sym typeface="Times New Roman"/>
              </a:rPr>
              <a:t>Supplemental Reading  </a:t>
            </a:r>
            <a:endParaRPr b="1"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i="1" dirty="0">
                <a:solidFill>
                  <a:schemeClr val="dk1"/>
                </a:solidFill>
                <a:latin typeface="Arial" panose="020B0604020202020204" pitchFamily="34" charset="0"/>
                <a:ea typeface="Times New Roman"/>
                <a:cs typeface="Arial" panose="020B0604020202020204" pitchFamily="34" charset="0"/>
                <a:sym typeface="Times New Roman"/>
              </a:rPr>
              <a:t>IUCN </a:t>
            </a:r>
            <a:r>
              <a:rPr lang="hr-HR" i="1" dirty="0" smtClean="0">
                <a:solidFill>
                  <a:schemeClr val="dk1"/>
                </a:solidFill>
                <a:latin typeface="Arial" panose="020B0604020202020204" pitchFamily="34" charset="0"/>
                <a:ea typeface="Times New Roman"/>
                <a:cs typeface="Arial" panose="020B0604020202020204" pitchFamily="34" charset="0"/>
                <a:sym typeface="Times New Roman"/>
              </a:rPr>
              <a:t>WCPA Best</a:t>
            </a:r>
            <a:r>
              <a:rPr lang="hr-HR" i="1" baseline="0" dirty="0" smtClean="0">
                <a:solidFill>
                  <a:schemeClr val="dk1"/>
                </a:solidFill>
                <a:latin typeface="Arial" panose="020B0604020202020204" pitchFamily="34" charset="0"/>
                <a:ea typeface="Times New Roman"/>
                <a:cs typeface="Arial" panose="020B0604020202020204" pitchFamily="34" charset="0"/>
                <a:sym typeface="Times New Roman"/>
              </a:rPr>
              <a:t> Practice Guidelines</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i="1" dirty="0" smtClean="0">
                <a:solidFill>
                  <a:schemeClr val="dk1"/>
                </a:solidFill>
                <a:latin typeface="Arial" panose="020B0604020202020204" pitchFamily="34" charset="0"/>
                <a:ea typeface="Times New Roman"/>
                <a:cs typeface="Arial" panose="020B0604020202020204" pitchFamily="34" charset="0"/>
                <a:sym typeface="Times New Roman"/>
              </a:rPr>
              <a:t>Transboundary </a:t>
            </a:r>
            <a:r>
              <a:rPr lang="en" i="1" dirty="0">
                <a:solidFill>
                  <a:schemeClr val="dk1"/>
                </a:solidFill>
                <a:latin typeface="Arial" panose="020B0604020202020204" pitchFamily="34" charset="0"/>
                <a:ea typeface="Times New Roman"/>
                <a:cs typeface="Arial" panose="020B0604020202020204" pitchFamily="34" charset="0"/>
                <a:sym typeface="Times New Roman"/>
              </a:rPr>
              <a:t>Conservation: A systematic and integrated approach</a:t>
            </a:r>
            <a:r>
              <a:rPr lang="en" dirty="0">
                <a:solidFill>
                  <a:schemeClr val="dk1"/>
                </a:solidFill>
                <a:latin typeface="Arial" panose="020B0604020202020204" pitchFamily="34" charset="0"/>
                <a:ea typeface="Times New Roman"/>
                <a:cs typeface="Arial" panose="020B0604020202020204" pitchFamily="34" charset="0"/>
                <a:sym typeface="Times New Roman"/>
              </a:rPr>
              <a:t> (Pgs. 6-14) </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i="1" dirty="0">
                <a:solidFill>
                  <a:schemeClr val="dk1"/>
                </a:solidFill>
                <a:latin typeface="Arial" panose="020B0604020202020204" pitchFamily="34" charset="0"/>
                <a:ea typeface="Times New Roman"/>
                <a:cs typeface="Arial" panose="020B0604020202020204" pitchFamily="34" charset="0"/>
                <a:sym typeface="Times New Roman"/>
              </a:rPr>
              <a:t>IUCN Initiating effective transboundary conservation: a practitioner’s guideline based on the experience from the Dinaric </a:t>
            </a:r>
            <a:r>
              <a:rPr lang="en" i="1" dirty="0" smtClean="0">
                <a:solidFill>
                  <a:schemeClr val="dk1"/>
                </a:solidFill>
                <a:latin typeface="Arial" panose="020B0604020202020204" pitchFamily="34" charset="0"/>
                <a:ea typeface="Times New Roman"/>
                <a:cs typeface="Arial" panose="020B0604020202020204" pitchFamily="34" charset="0"/>
                <a:sym typeface="Times New Roman"/>
              </a:rPr>
              <a:t>Arc</a:t>
            </a:r>
            <a:r>
              <a:rPr lang="en"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dirty="0">
                <a:solidFill>
                  <a:schemeClr val="dk1"/>
                </a:solidFill>
                <a:latin typeface="Arial" panose="020B0604020202020204" pitchFamily="34" charset="0"/>
                <a:ea typeface="Times New Roman"/>
                <a:cs typeface="Arial" panose="020B0604020202020204" pitchFamily="34" charset="0"/>
                <a:sym typeface="Times New Roman"/>
              </a:rPr>
              <a:t>(Pgs. 6-8)</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i="1" dirty="0">
                <a:solidFill>
                  <a:schemeClr val="dk1"/>
                </a:solidFill>
                <a:latin typeface="Arial" panose="020B0604020202020204" pitchFamily="34" charset="0"/>
                <a:ea typeface="Times New Roman"/>
                <a:cs typeface="Arial" panose="020B0604020202020204" pitchFamily="34" charset="0"/>
                <a:sym typeface="Times New Roman"/>
              </a:rPr>
              <a:t>IUCN Guidelines for Protected Areas Legislation (PA Guidelines) </a:t>
            </a:r>
            <a:r>
              <a:rPr lang="en" dirty="0">
                <a:solidFill>
                  <a:schemeClr val="dk1"/>
                </a:solidFill>
                <a:latin typeface="Arial" panose="020B0604020202020204" pitchFamily="34" charset="0"/>
                <a:ea typeface="Times New Roman"/>
                <a:cs typeface="Arial" panose="020B0604020202020204" pitchFamily="34" charset="0"/>
                <a:sym typeface="Times New Roman"/>
              </a:rPr>
              <a:t>(Pgs. 268-267, 283-288)</a:t>
            </a:r>
            <a:endParaRPr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a:spcBef>
                <a:spcPts val="0"/>
              </a:spcBef>
              <a:spcAft>
                <a:spcPts val="0"/>
              </a:spcAft>
              <a:buNone/>
            </a:pPr>
            <a:endParaRPr sz="1200" dirty="0">
              <a:solidFill>
                <a:schemeClr val="dk1"/>
              </a:solidFill>
              <a:highlight>
                <a:schemeClr val="lt1"/>
              </a:highlight>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578545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ceeaf980e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ceeaf980e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Photo </a:t>
            </a:r>
            <a:r>
              <a:rPr lang="en-GB" sz="1050" i="1" dirty="0" smtClean="0">
                <a:solidFill>
                  <a:schemeClr val="dk1"/>
                </a:solidFill>
                <a:latin typeface="Arial" panose="020B0604020202020204" pitchFamily="34" charset="0"/>
                <a:ea typeface="Times New Roman"/>
                <a:cs typeface="Arial" panose="020B0604020202020204" pitchFamily="34" charset="0"/>
                <a:sym typeface="Times New Roman"/>
              </a:rPr>
              <a:t>credit: </a:t>
            </a:r>
            <a:r>
              <a:rPr lang="en-GB" sz="105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105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105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105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105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105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algn="l" rtl="0">
              <a:spcBef>
                <a:spcPts val="0"/>
              </a:spcBef>
              <a:spcAft>
                <a:spcPts val="0"/>
              </a:spcAft>
              <a:buNone/>
            </a:pPr>
            <a:endParaRPr lang="hr-HR" sz="1050"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algn="l" rtl="0">
              <a:spcBef>
                <a:spcPts val="0"/>
              </a:spcBef>
              <a:spcAft>
                <a:spcPts val="0"/>
              </a:spcAft>
              <a:buNone/>
            </a:pPr>
            <a:r>
              <a:rPr lang="hr-HR" sz="1050" b="1" i="0" dirty="0" smtClean="0">
                <a:solidFill>
                  <a:schemeClr val="dk1"/>
                </a:solidFill>
                <a:latin typeface="Arial" panose="020B0604020202020204" pitchFamily="34" charset="0"/>
                <a:ea typeface="Times New Roman"/>
                <a:cs typeface="Arial" panose="020B0604020202020204" pitchFamily="34" charset="0"/>
                <a:sym typeface="Times New Roman"/>
              </a:rPr>
              <a:t>Summary: Models of cooperation</a:t>
            </a:r>
            <a:endParaRPr lang="en-GB" sz="1050" b="1"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r>
              <a:rPr lang="en-US" sz="1200" i="0" baseline="0" dirty="0" smtClean="0">
                <a:latin typeface="Arial" panose="020B0604020202020204" pitchFamily="34" charset="0"/>
                <a:ea typeface="Times New Roman"/>
                <a:cs typeface="Arial" panose="020B0604020202020204" pitchFamily="34" charset="0"/>
                <a:sym typeface="Times New Roman"/>
              </a:rPr>
              <a:t>This slide provides a summary of the models of cooperation. It may be printed and given to participants as a handout.</a:t>
            </a:r>
          </a:p>
          <a:p>
            <a:pPr marL="0" lvl="1" indent="0" rtl="0">
              <a:lnSpc>
                <a:spcPct val="115000"/>
              </a:lnSpc>
              <a:spcBef>
                <a:spcPts val="0"/>
              </a:spcBef>
              <a:spcAft>
                <a:spcPts val="0"/>
              </a:spcAft>
              <a:buClr>
                <a:schemeClr val="dk1"/>
              </a:buClr>
              <a:buSzPts val="1200"/>
              <a:buFont typeface="Times New Roman"/>
              <a:buNone/>
            </a:pPr>
            <a:endParaRPr lang="en-US" sz="1200" i="0"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r>
              <a:rPr lang="en-US" sz="1200" b="1" i="0" baseline="0" dirty="0" smtClean="0">
                <a:latin typeface="Arial" panose="020B0604020202020204" pitchFamily="34" charset="0"/>
                <a:ea typeface="Times New Roman"/>
                <a:cs typeface="Arial" panose="020B0604020202020204" pitchFamily="34" charset="0"/>
                <a:sym typeface="Times New Roman"/>
              </a:rPr>
              <a:t>Reminders</a:t>
            </a:r>
            <a:endParaRPr lang="hr-HR" sz="1200" b="1"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The models are not hierarchical – they should be matched to the needs and interests of each site</a:t>
            </a:r>
            <a:endParaRPr lang="hr-HR" sz="120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But in general, more cooperation should be encouraged</a:t>
            </a:r>
          </a:p>
          <a:p>
            <a:pPr marL="457200" lvl="0"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Usually some combination of models is used</a:t>
            </a:r>
          </a:p>
          <a:p>
            <a:pPr marL="457200" lvl="0"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Some actors use the terms levels or pathways of cooperation.</a:t>
            </a:r>
          </a:p>
          <a:p>
            <a:pPr marL="914400" lvl="1"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Levels implies a hierarchy or progression from less to more cooperation.  In contrast, models are not hierarchical.</a:t>
            </a:r>
          </a:p>
          <a:p>
            <a:pPr marL="914400" lvl="1"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Pathways of cooperation are more similar to models in that they are not necessarily hierarchical</a:t>
            </a:r>
          </a:p>
          <a:p>
            <a:pPr marL="914400" lvl="1" indent="-298450" rtl="0">
              <a:lnSpc>
                <a:spcPct val="115000"/>
              </a:lnSpc>
              <a:spcBef>
                <a:spcPts val="0"/>
              </a:spcBef>
              <a:spcAft>
                <a:spcPts val="0"/>
              </a:spcAft>
              <a:buClr>
                <a:schemeClr val="dk1"/>
              </a:buClr>
              <a:buSzPts val="1100"/>
              <a:buChar char="●"/>
            </a:pPr>
            <a:r>
              <a:rPr lang="en-US" sz="1200" i="0" baseline="0" dirty="0" smtClean="0">
                <a:latin typeface="Arial" panose="020B0604020202020204" pitchFamily="34" charset="0"/>
                <a:ea typeface="Times New Roman"/>
                <a:cs typeface="Arial" panose="020B0604020202020204" pitchFamily="34" charset="0"/>
                <a:sym typeface="Times New Roman"/>
              </a:rPr>
              <a:t>Functionally, the three terms are often used interchangeably</a:t>
            </a:r>
          </a:p>
          <a:p>
            <a:pPr marL="171450" lvl="1" indent="-171450" rtl="0">
              <a:lnSpc>
                <a:spcPct val="115000"/>
              </a:lnSpc>
              <a:spcBef>
                <a:spcPts val="0"/>
              </a:spcBef>
              <a:spcAft>
                <a:spcPts val="0"/>
              </a:spcAft>
              <a:buClr>
                <a:schemeClr val="dk1"/>
              </a:buClr>
              <a:buSzPts val="1200"/>
            </a:pPr>
            <a:endParaRPr lang="en-US" sz="1200" i="0"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None/>
            </a:pPr>
            <a:r>
              <a:rPr lang="en-US" sz="1200" b="1" i="0" baseline="0" dirty="0" smtClean="0">
                <a:latin typeface="Arial" panose="020B0604020202020204" pitchFamily="34" charset="0"/>
                <a:ea typeface="Times New Roman"/>
                <a:cs typeface="Arial" panose="020B0604020202020204" pitchFamily="34" charset="0"/>
                <a:sym typeface="Times New Roman"/>
              </a:rPr>
              <a:t>Discussion</a:t>
            </a:r>
            <a:endParaRPr lang="hr-HR" sz="1200" b="1"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Return to the discussion in slide 3</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Do the mechanisms for cooperation discussed fit within these four models?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What experience do participants have with each of the four models?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When should they be used?</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When might a certain model be preferred?</a:t>
            </a:r>
          </a:p>
        </p:txBody>
      </p:sp>
    </p:spTree>
    <p:extLst>
      <p:ext uri="{BB962C8B-B14F-4D97-AF65-F5344CB8AC3E}">
        <p14:creationId xmlns:p14="http://schemas.microsoft.com/office/powerpoint/2010/main" val="193650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ceeaf980e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ceeaf980e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Photo credit: </a:t>
            </a:r>
            <a:r>
              <a:rPr lang="en-GB" sz="8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8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8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lnSpc>
                <a:spcPct val="115000"/>
              </a:lnSpc>
              <a:spcBef>
                <a:spcPts val="0"/>
              </a:spcBef>
              <a:spcAft>
                <a:spcPts val="0"/>
              </a:spcAft>
              <a:buClr>
                <a:schemeClr val="dk1"/>
              </a:buClr>
              <a:buSzPts val="1100"/>
              <a:buFont typeface="Arial"/>
              <a:buNone/>
            </a:pPr>
            <a:endParaRPr lang="hr-HR" b="0"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Clr>
                <a:schemeClr val="dk1"/>
              </a:buClr>
              <a:buSzPts val="1100"/>
              <a:buFont typeface="Arial"/>
              <a:buNone/>
            </a:pPr>
            <a:r>
              <a:rPr lang="hr-HR" b="1" i="0" dirty="0" smtClean="0">
                <a:solidFill>
                  <a:schemeClr val="dk1"/>
                </a:solidFill>
                <a:latin typeface="Arial" panose="020B0604020202020204" pitchFamily="34" charset="0"/>
                <a:ea typeface="Times New Roman"/>
                <a:cs typeface="Arial" panose="020B0604020202020204" pitchFamily="34" charset="0"/>
                <a:sym typeface="Times New Roman"/>
              </a:rPr>
              <a:t>Typology</a:t>
            </a:r>
            <a:r>
              <a:rPr lang="hr-HR" b="1" i="0" baseline="0" dirty="0" smtClean="0">
                <a:solidFill>
                  <a:schemeClr val="dk1"/>
                </a:solidFill>
                <a:latin typeface="Arial" panose="020B0604020202020204" pitchFamily="34" charset="0"/>
                <a:ea typeface="Times New Roman"/>
                <a:cs typeface="Arial" panose="020B0604020202020204" pitchFamily="34" charset="0"/>
                <a:sym typeface="Times New Roman"/>
              </a:rPr>
              <a:t> of TBCAs</a:t>
            </a:r>
            <a:endParaRPr lang="en-US" b="1" i="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Clr>
                <a:schemeClr val="dk1"/>
              </a:buClr>
              <a:buSzPts val="1100"/>
              <a:buFont typeface="Arial"/>
              <a:buNone/>
            </a:pPr>
            <a:r>
              <a:rPr lang="en-US" b="0" i="0" dirty="0" smtClean="0">
                <a:solidFill>
                  <a:schemeClr val="dk1"/>
                </a:solidFill>
                <a:latin typeface="Arial" panose="020B0604020202020204" pitchFamily="34" charset="0"/>
                <a:ea typeface="Times New Roman"/>
                <a:cs typeface="Arial" panose="020B0604020202020204" pitchFamily="34" charset="0"/>
                <a:sym typeface="Times New Roman"/>
              </a:rPr>
              <a:t>There are many different types of TBCAs,</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 as introduced in Lesson 1.</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b="0" i="0" dirty="0" smtClean="0">
                <a:solidFill>
                  <a:schemeClr val="dk1"/>
                </a:solidFill>
                <a:latin typeface="Arial" panose="020B0604020202020204" pitchFamily="34" charset="0"/>
                <a:ea typeface="Times New Roman"/>
                <a:cs typeface="Arial" panose="020B0604020202020204" pitchFamily="34" charset="0"/>
                <a:sym typeface="Times New Roman"/>
              </a:rPr>
              <a:t>The</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 IUCN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WCPA</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revised </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a typology of TBCAs</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 and introduced it in IUCN WCPA Best Practice Guidelines in 2015</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 (see below for notes on the history of the typology).</a:t>
            </a:r>
          </a:p>
          <a:p>
            <a:pPr marL="457200" lvl="0"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The new typology includes three types of TBCAs and a special designation:</a:t>
            </a:r>
          </a:p>
          <a:p>
            <a:pPr marL="628650" lvl="1" indent="-171450" rtl="0">
              <a:lnSpc>
                <a:spcPct val="115000"/>
              </a:lnSpc>
              <a:spcBef>
                <a:spcPts val="0"/>
              </a:spcBef>
              <a:spcAft>
                <a:spcPts val="0"/>
              </a:spcAft>
              <a:buClr>
                <a:schemeClr val="dk1"/>
              </a:buClr>
              <a:buSzPts val="1100"/>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Type 1: Transboundary Protected Area</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 (TBPA)</a:t>
            </a:r>
            <a:endPar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buClr>
                <a:schemeClr val="dk1"/>
              </a:buClr>
              <a:buSzPts val="1100"/>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Type 2: Transboundary Conservation Landscape and/or Seascape</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 (TBCL/S)</a:t>
            </a:r>
            <a:endPar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buClr>
                <a:schemeClr val="dk1"/>
              </a:buClr>
              <a:buSzPts val="1100"/>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Type 3: Transboundary Migration Conservation Area</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 (TBMCA)</a:t>
            </a:r>
            <a:endPar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buClr>
                <a:schemeClr val="dk1"/>
              </a:buClr>
              <a:buSzPts val="1100"/>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Special designation: Park for Peace (can be applied to any of the three types</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p>
          <a:p>
            <a:pPr marL="457200" lvl="0"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All TBCAs share common characteristics, regardless of type:</a:t>
            </a:r>
          </a:p>
          <a:p>
            <a:pPr marL="628650" lvl="1" indent="-171450" rtl="0">
              <a:lnSpc>
                <a:spcPct val="115000"/>
              </a:lnSpc>
              <a:spcBef>
                <a:spcPts val="0"/>
              </a:spcBef>
              <a:spcAft>
                <a:spcPts val="0"/>
              </a:spcAft>
              <a:buClr>
                <a:schemeClr val="dk1"/>
              </a:buClr>
              <a:buSzPts val="1100"/>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Cooperation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between parties from two or more countries</a:t>
            </a:r>
          </a:p>
          <a:p>
            <a:pPr marL="628650" lvl="1" indent="-171450" rtl="0">
              <a:lnSpc>
                <a:spcPct val="115000"/>
              </a:lnSpc>
              <a:spcBef>
                <a:spcPts val="0"/>
              </a:spcBef>
              <a:spcAft>
                <a:spcPts val="0"/>
              </a:spcAft>
              <a:buClr>
                <a:schemeClr val="dk1"/>
              </a:buClr>
              <a:buSzPts val="1100"/>
            </a:pP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Existance of </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international boundaries, following one</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 or more </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of the models discussed above</a:t>
            </a:r>
          </a:p>
          <a:p>
            <a:pPr marL="628650" lvl="1" indent="-171450" rtl="0">
              <a:lnSpc>
                <a:spcPct val="115000"/>
              </a:lnSpc>
              <a:spcBef>
                <a:spcPts val="0"/>
              </a:spcBef>
              <a:spcAft>
                <a:spcPts val="0"/>
              </a:spcAft>
              <a:buClr>
                <a:schemeClr val="dk1"/>
              </a:buClr>
              <a:buSzPts val="1100"/>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Dedicated to conservation goals</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The following slides provide more detail on each of the types, and examples of each type.</a:t>
            </a:r>
          </a:p>
          <a:p>
            <a:pPr marL="158750" lvl="0" indent="0" rtl="0">
              <a:lnSpc>
                <a:spcPct val="115000"/>
              </a:lnSpc>
              <a:spcBef>
                <a:spcPts val="0"/>
              </a:spcBef>
              <a:spcAft>
                <a:spcPts val="0"/>
              </a:spcAft>
              <a:buClr>
                <a:schemeClr val="dk1"/>
              </a:buClr>
              <a:buSzPts val="1100"/>
              <a:buNone/>
            </a:pPr>
            <a:endPar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158750" lvl="0" indent="0" rtl="0">
              <a:lnSpc>
                <a:spcPct val="115000"/>
              </a:lnSpc>
              <a:spcBef>
                <a:spcPts val="0"/>
              </a:spcBef>
              <a:spcAft>
                <a:spcPts val="0"/>
              </a:spcAft>
              <a:buClr>
                <a:schemeClr val="dk1"/>
              </a:buClr>
              <a:buSzPts val="1100"/>
              <a:buNone/>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Note on the history of the IUCN Typology of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TBCAs</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p>
          <a:p>
            <a:pPr marL="457200" lvl="0"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The current typology reflects developments in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current </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understanding of protected areas and transboundary conservation.</a:t>
            </a:r>
          </a:p>
          <a:p>
            <a:pPr marL="914400" lvl="1"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In the past, there was significant focus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on TBPAs</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 which proved too narrow to encompass all forms of cooperation.</a:t>
            </a:r>
          </a:p>
          <a:p>
            <a:pPr marL="914400" lvl="1"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In 2008, IUCN updated its definition of protected area, requiring a revision of the definition of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TBCAs</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p>
          <a:p>
            <a:pPr marL="914400" lvl="1"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The changing understanding of models of cooperation, discussed earlier, was not reflected in the original definition.</a:t>
            </a:r>
          </a:p>
          <a:p>
            <a:pPr marL="914400" lvl="1"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The original definition of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TBPAs </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included areas crossing sub-national boundaries, which are substantially different from TBCAs that cross international boundaries.</a:t>
            </a:r>
          </a:p>
          <a:p>
            <a:pPr marL="457200" lvl="0"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For these reasons, the IUCN definitions related to transboundary conservation have evolved since 2001, culminating in the typology of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TBCAs</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 described in the IUCN Transboundary Conservation Best Practice Guidelines (2015).  </a:t>
            </a:r>
          </a:p>
          <a:p>
            <a:pPr marL="457200" lvl="0" indent="-298450" rtl="0">
              <a:lnSpc>
                <a:spcPct val="115000"/>
              </a:lnSpc>
              <a:spcBef>
                <a:spcPts val="0"/>
              </a:spcBef>
              <a:spcAft>
                <a:spcPts val="0"/>
              </a:spcAft>
              <a:buClr>
                <a:schemeClr val="dk1"/>
              </a:buClr>
              <a:buSzPts val="1100"/>
              <a:buChar cha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More information about this development can be found on p. 6 of the Best Practice Guidelines.</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de-DE" sz="1100" b="0" i="0" u="none" strike="noStrike" cap="none" dirty="0" smtClean="0">
                <a:solidFill>
                  <a:srgbClr val="000000"/>
                </a:solidFill>
                <a:effectLst/>
                <a:latin typeface="Arial"/>
                <a:ea typeface="Arial"/>
                <a:cs typeface="Arial"/>
                <a:sym typeface="Arial"/>
              </a:rPr>
              <a:t>It is evident that terminology for TBCAs across the globe differs, and terminology in this module reflects IUCN’s view.</a:t>
            </a:r>
            <a:endParaRPr lang="hr-HR" sz="1100" b="0" i="0" u="none" strike="noStrike" cap="none" dirty="0" smtClean="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15000"/>
              </a:lnSpc>
              <a:spcBef>
                <a:spcPts val="0"/>
              </a:spcBef>
              <a:spcAft>
                <a:spcPts val="0"/>
              </a:spcAft>
              <a:buClr>
                <a:schemeClr val="dk1"/>
              </a:buClr>
              <a:buSzPts val="1100"/>
              <a:buFont typeface="Arial"/>
              <a:buChar char="●"/>
              <a:tabLst/>
              <a:defRPr/>
            </a:pP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The following slides describe how the current terminology differs from the previous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IUCN </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terminology that is in some cases still used</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 alongside other country-specific terms (such as Internationa Peace Park)</a:t>
            </a:r>
            <a:r>
              <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endPar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158750" lvl="0" indent="0" rtl="0">
              <a:lnSpc>
                <a:spcPct val="115000"/>
              </a:lnSpc>
              <a:spcBef>
                <a:spcPts val="0"/>
              </a:spcBef>
              <a:spcAft>
                <a:spcPts val="0"/>
              </a:spcAft>
              <a:buClr>
                <a:schemeClr val="dk1"/>
              </a:buClr>
              <a:buSzPts val="1100"/>
              <a:buNone/>
            </a:pPr>
            <a:endParaRPr lang="en-US" b="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14197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ceeaf980e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ceeaf980e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b="1" dirty="0">
                <a:latin typeface="Arial" panose="020B0604020202020204" pitchFamily="34" charset="0"/>
                <a:ea typeface="Times New Roman"/>
                <a:cs typeface="Arial" panose="020B0604020202020204" pitchFamily="34" charset="0"/>
                <a:sym typeface="Times New Roman"/>
              </a:rPr>
              <a:t>Transboundary Protected Area (TBPA)</a:t>
            </a:r>
            <a:endParaRPr b="1"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hr-HR" dirty="0" smtClean="0">
                <a:latin typeface="Arial" panose="020B0604020202020204" pitchFamily="34" charset="0"/>
                <a:ea typeface="Times New Roman"/>
                <a:cs typeface="Arial" panose="020B0604020202020204" pitchFamily="34" charset="0"/>
                <a:sym typeface="Times New Roman"/>
              </a:rPr>
              <a:t>Defined in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IUCN WCPA Best Practice Guidelines as</a:t>
            </a:r>
            <a:r>
              <a:rPr lang="hr-HR" dirty="0" smtClean="0">
                <a:latin typeface="Arial" panose="020B0604020202020204" pitchFamily="34" charset="0"/>
                <a:ea typeface="Times New Roman"/>
                <a:cs typeface="Arial" panose="020B0604020202020204" pitchFamily="34" charset="0"/>
                <a:sym typeface="Times New Roman"/>
              </a:rPr>
              <a:t> "a</a:t>
            </a:r>
            <a:r>
              <a:rPr lang="en" dirty="0" smtClean="0">
                <a:latin typeface="Arial" panose="020B0604020202020204" pitchFamily="34" charset="0"/>
                <a:ea typeface="Times New Roman"/>
                <a:cs typeface="Arial" panose="020B0604020202020204" pitchFamily="34" charset="0"/>
                <a:sym typeface="Times New Roman"/>
              </a:rPr>
              <a:t> </a:t>
            </a:r>
            <a:r>
              <a:rPr lang="en" dirty="0">
                <a:latin typeface="Arial" panose="020B0604020202020204" pitchFamily="34" charset="0"/>
                <a:ea typeface="Times New Roman"/>
                <a:cs typeface="Arial" panose="020B0604020202020204" pitchFamily="34" charset="0"/>
                <a:sym typeface="Times New Roman"/>
              </a:rPr>
              <a:t>clearly defined geographical </a:t>
            </a:r>
            <a:r>
              <a:rPr lang="en" dirty="0" smtClean="0">
                <a:latin typeface="Arial" panose="020B0604020202020204" pitchFamily="34" charset="0"/>
                <a:ea typeface="Times New Roman"/>
                <a:cs typeface="Arial" panose="020B0604020202020204" pitchFamily="34" charset="0"/>
                <a:sym typeface="Times New Roman"/>
              </a:rPr>
              <a:t>space </a:t>
            </a:r>
            <a:r>
              <a:rPr lang="en" dirty="0">
                <a:latin typeface="Arial" panose="020B0604020202020204" pitchFamily="34" charset="0"/>
                <a:ea typeface="Times New Roman"/>
                <a:cs typeface="Arial" panose="020B0604020202020204" pitchFamily="34" charset="0"/>
                <a:sym typeface="Times New Roman"/>
              </a:rPr>
              <a:t>that </a:t>
            </a:r>
            <a:r>
              <a:rPr lang="hr-HR" dirty="0" smtClean="0">
                <a:latin typeface="Arial" panose="020B0604020202020204" pitchFamily="34" charset="0"/>
                <a:ea typeface="Times New Roman"/>
                <a:cs typeface="Arial" panose="020B0604020202020204" pitchFamily="34" charset="0"/>
                <a:sym typeface="Times New Roman"/>
              </a:rPr>
              <a:t>includes</a:t>
            </a:r>
            <a:r>
              <a:rPr lang="en" dirty="0" smtClean="0">
                <a:latin typeface="Arial" panose="020B0604020202020204" pitchFamily="34" charset="0"/>
                <a:ea typeface="Times New Roman"/>
                <a:cs typeface="Arial" panose="020B0604020202020204" pitchFamily="34" charset="0"/>
                <a:sym typeface="Times New Roman"/>
              </a:rPr>
              <a:t> </a:t>
            </a:r>
            <a:r>
              <a:rPr lang="en" dirty="0">
                <a:latin typeface="Arial" panose="020B0604020202020204" pitchFamily="34" charset="0"/>
                <a:ea typeface="Times New Roman"/>
                <a:cs typeface="Arial" panose="020B0604020202020204" pitchFamily="34" charset="0"/>
                <a:sym typeface="Times New Roman"/>
              </a:rPr>
              <a:t>protected areas that are ecologically connected across one or more international boundaries and </a:t>
            </a:r>
            <a:r>
              <a:rPr lang="en" dirty="0" smtClean="0">
                <a:latin typeface="Arial" panose="020B0604020202020204" pitchFamily="34" charset="0"/>
                <a:ea typeface="Times New Roman"/>
                <a:cs typeface="Arial" panose="020B0604020202020204" pitchFamily="34" charset="0"/>
                <a:sym typeface="Times New Roman"/>
              </a:rPr>
              <a:t>involve</a:t>
            </a:r>
            <a:r>
              <a:rPr lang="hr-HR" dirty="0" smtClean="0">
                <a:latin typeface="Arial" panose="020B0604020202020204" pitchFamily="34" charset="0"/>
                <a:ea typeface="Times New Roman"/>
                <a:cs typeface="Arial" panose="020B0604020202020204" pitchFamily="34" charset="0"/>
                <a:sym typeface="Times New Roman"/>
              </a:rPr>
              <a:t>s</a:t>
            </a:r>
            <a:r>
              <a:rPr lang="en" dirty="0" smtClean="0">
                <a:latin typeface="Arial" panose="020B0604020202020204" pitchFamily="34" charset="0"/>
                <a:ea typeface="Times New Roman"/>
                <a:cs typeface="Arial" panose="020B0604020202020204" pitchFamily="34" charset="0"/>
                <a:sym typeface="Times New Roman"/>
              </a:rPr>
              <a:t> </a:t>
            </a:r>
            <a:r>
              <a:rPr lang="en" dirty="0">
                <a:latin typeface="Arial" panose="020B0604020202020204" pitchFamily="34" charset="0"/>
                <a:ea typeface="Times New Roman"/>
                <a:cs typeface="Arial" panose="020B0604020202020204" pitchFamily="34" charset="0"/>
                <a:sym typeface="Times New Roman"/>
              </a:rPr>
              <a:t>some form of </a:t>
            </a:r>
            <a:r>
              <a:rPr lang="en" dirty="0" smtClean="0">
                <a:latin typeface="Arial" panose="020B0604020202020204" pitchFamily="34" charset="0"/>
                <a:ea typeface="Times New Roman"/>
                <a:cs typeface="Arial" panose="020B0604020202020204" pitchFamily="34" charset="0"/>
                <a:sym typeface="Times New Roman"/>
              </a:rPr>
              <a:t>cooperation.</a:t>
            </a:r>
            <a:r>
              <a:rPr lang="hr-HR" dirty="0" smtClean="0">
                <a:latin typeface="Arial" panose="020B0604020202020204" pitchFamily="34" charset="0"/>
                <a:ea typeface="Times New Roman"/>
                <a:cs typeface="Arial" panose="020B0604020202020204" pitchFamily="34" charset="0"/>
                <a:sym typeface="Times New Roman"/>
              </a:rPr>
              <a:t>”</a:t>
            </a:r>
            <a:r>
              <a:rPr lang="en" dirty="0" smtClean="0">
                <a:latin typeface="Arial" panose="020B0604020202020204" pitchFamily="34" charset="0"/>
                <a:ea typeface="Times New Roman"/>
                <a:cs typeface="Arial" panose="020B0604020202020204" pitchFamily="34" charset="0"/>
                <a:sym typeface="Times New Roman"/>
              </a:rPr>
              <a:t> </a:t>
            </a:r>
            <a:endParaRPr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US" dirty="0" smtClean="0">
                <a:latin typeface="Arial" panose="020B0604020202020204" pitchFamily="34" charset="0"/>
                <a:ea typeface="Times New Roman"/>
                <a:cs typeface="Arial" panose="020B0604020202020204" pitchFamily="34" charset="0"/>
                <a:sym typeface="Times New Roman"/>
              </a:rPr>
              <a:t>Characteristics</a:t>
            </a:r>
            <a:r>
              <a:rPr lang="en-US" baseline="0" dirty="0" smtClean="0">
                <a:latin typeface="Arial" panose="020B0604020202020204" pitchFamily="34" charset="0"/>
                <a:ea typeface="Times New Roman"/>
                <a:cs typeface="Arial" panose="020B0604020202020204" pitchFamily="34" charset="0"/>
                <a:sym typeface="Times New Roman"/>
              </a:rPr>
              <a:t> of TBPAs</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Clearly defined geographical space - Comes directly from the IUCN definition of a protected area, which defines this as including ‘land, inland water, marine and coastal areas or a combination of two or more of these. ‘Space’ has three dimensions,e.g. as when the airspace above a protected area is protected from low-flying aircraft or in marine protected areas when a certain water depth is protected or the seabed is protected but water above is not: conversely subsurface areas sometimes are not protected (e.g. are open for mining). ‘Clearly defined’ implies a spatially defined area with agreed and demarcated borders. These borders can sometimes be defined by physical features that move over time (e.g. river banks) or by management actions (e.g. agreed no-take zones)’</a:t>
            </a:r>
            <a:endParaRPr i="0"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Protected areas - As defined by IUCN: ‘a clearly defined geographical space, recognized, dedicated and managed, through legal or other effective means, to achieve the long-term conservation of nature with associated ecosystem services and cultural values’</a:t>
            </a:r>
            <a:endParaRPr i="0"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Ecologically connected - </a:t>
            </a:r>
            <a:r>
              <a:rPr lang="en" dirty="0">
                <a:latin typeface="Arial" panose="020B0604020202020204" pitchFamily="34" charset="0"/>
                <a:ea typeface="Times New Roman"/>
                <a:cs typeface="Arial" panose="020B0604020202020204" pitchFamily="34" charset="0"/>
                <a:sym typeface="Times New Roman"/>
              </a:rPr>
              <a:t>Refers to ‘the flow of organisms and ecological processes’ between protected areas. Across an international boundary, the movement of species and the occurrence of ecological processes (biological, geochemical and physical) are enabled by the existence of portions of one or more common (shared) ecosystems in a TBPA. Shared ecosystem(s) usually imply certain physical proximity, and so ecologically connected protected areas </a:t>
            </a:r>
            <a:r>
              <a:rPr lang="en" i="0" dirty="0">
                <a:latin typeface="Arial" panose="020B0604020202020204" pitchFamily="34" charset="0"/>
                <a:ea typeface="Times New Roman"/>
                <a:cs typeface="Arial" panose="020B0604020202020204" pitchFamily="34" charset="0"/>
                <a:sym typeface="Times New Roman"/>
              </a:rPr>
              <a:t>located in two or more countries are normally close to or contiguous with each other.</a:t>
            </a:r>
            <a:endParaRPr i="0"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International boundaries - Refers to the international boundaries between countries and specifically does not refer to boundaries between sub-national units.</a:t>
            </a:r>
            <a:endParaRPr i="0"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Form of cooperation </a:t>
            </a:r>
            <a:r>
              <a:rPr lang="en" dirty="0">
                <a:latin typeface="Arial" panose="020B0604020202020204" pitchFamily="34" charset="0"/>
                <a:ea typeface="Times New Roman"/>
                <a:cs typeface="Arial" panose="020B0604020202020204" pitchFamily="34" charset="0"/>
                <a:sym typeface="Times New Roman"/>
              </a:rPr>
              <a:t>- Refers to any of the four models of cooperation in transboundary conservation that are practiced between relevant stakeholders from two or more countries.</a:t>
            </a:r>
            <a:endParaRPr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Two Forms of TBPAs </a:t>
            </a:r>
            <a:endParaRPr dirty="0">
              <a:latin typeface="Arial" panose="020B0604020202020204" pitchFamily="34" charset="0"/>
              <a:ea typeface="Times New Roman"/>
              <a:cs typeface="Arial" panose="020B0604020202020204" pitchFamily="34" charset="0"/>
              <a:sym typeface="Times New Roman"/>
            </a:endParaRP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 dirty="0">
                <a:latin typeface="Arial" panose="020B0604020202020204" pitchFamily="34" charset="0"/>
                <a:ea typeface="Times New Roman"/>
                <a:cs typeface="Arial" panose="020B0604020202020204" pitchFamily="34" charset="0"/>
                <a:sym typeface="Times New Roman"/>
              </a:rPr>
              <a:t>Form 1: two or more contiguous protected areas across international boundaries. </a:t>
            </a:r>
            <a:r>
              <a:rPr lang="hr-HR" baseline="0" dirty="0" smtClean="0">
                <a:latin typeface="Arial" panose="020B0604020202020204" pitchFamily="34" charset="0"/>
                <a:ea typeface="Times New Roman"/>
                <a:cs typeface="Arial" panose="020B0604020202020204" pitchFamily="34" charset="0"/>
                <a:sym typeface="Times New Roman"/>
              </a:rPr>
              <a:t>(</a:t>
            </a:r>
            <a:r>
              <a:rPr lang="hr-HR" i="1" baseline="0" dirty="0" smtClean="0">
                <a:latin typeface="Arial" panose="020B0604020202020204" pitchFamily="34" charset="0"/>
                <a:ea typeface="Times New Roman"/>
                <a:cs typeface="Arial" panose="020B0604020202020204" pitchFamily="34" charset="0"/>
                <a:sym typeface="Times New Roman"/>
              </a:rPr>
              <a:t>Note that ‘contiguous protected areas </a:t>
            </a:r>
            <a:r>
              <a:rPr lang="en" i="1" dirty="0" smtClean="0">
                <a:latin typeface="Arial" panose="020B0604020202020204" pitchFamily="34" charset="0"/>
                <a:ea typeface="Times New Roman"/>
                <a:cs typeface="Arial" panose="020B0604020202020204" pitchFamily="34" charset="0"/>
                <a:sym typeface="Times New Roman"/>
              </a:rPr>
              <a:t>across international boundar</a:t>
            </a:r>
            <a:r>
              <a:rPr lang="hr-HR" i="1" dirty="0" smtClean="0">
                <a:latin typeface="Arial" panose="020B0604020202020204" pitchFamily="34" charset="0"/>
                <a:ea typeface="Times New Roman"/>
                <a:cs typeface="Arial" panose="020B0604020202020204" pitchFamily="34" charset="0"/>
                <a:sym typeface="Times New Roman"/>
              </a:rPr>
              <a:t>y</a:t>
            </a:r>
            <a:r>
              <a:rPr lang="hr-HR" i="1" baseline="0" dirty="0" smtClean="0">
                <a:latin typeface="Arial" panose="020B0604020202020204" pitchFamily="34" charset="0"/>
                <a:ea typeface="Times New Roman"/>
                <a:cs typeface="Arial" panose="020B0604020202020204" pitchFamily="34" charset="0"/>
                <a:sym typeface="Times New Roman"/>
              </a:rPr>
              <a:t>’, as defined in Glossary, indicate </a:t>
            </a:r>
            <a:r>
              <a:rPr lang="en-GB" sz="1100" b="0" i="1" u="none" strike="noStrike" cap="none" dirty="0" smtClean="0">
                <a:solidFill>
                  <a:srgbClr val="000000"/>
                </a:solidFill>
                <a:effectLst/>
                <a:latin typeface="Arial"/>
                <a:ea typeface="Arial"/>
                <a:cs typeface="Arial"/>
                <a:sym typeface="Arial"/>
              </a:rPr>
              <a:t>protected areas adjoining across international boundary</a:t>
            </a:r>
            <a:r>
              <a:rPr lang="hr-HR" sz="1100" b="0" i="1" u="none" strike="noStrike" cap="none" dirty="0" smtClean="0">
                <a:solidFill>
                  <a:srgbClr val="000000"/>
                </a:solidFill>
                <a:effectLst/>
                <a:latin typeface="Arial"/>
                <a:ea typeface="Arial"/>
                <a:cs typeface="Arial"/>
                <a:sym typeface="Arial"/>
              </a:rPr>
              <a:t>)</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Form 2: a cluster of protected areas located in two or more countries, but separated by areas that are not protected. </a:t>
            </a:r>
            <a:endParaRPr lang="en"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pPr>
            <a:r>
              <a:rPr lang="en-GB" dirty="0" smtClean="0">
                <a:latin typeface="Arial" panose="020B0604020202020204" pitchFamily="34" charset="0"/>
                <a:ea typeface="Times New Roman"/>
                <a:cs typeface="Arial" panose="020B0604020202020204" pitchFamily="34" charset="0"/>
                <a:sym typeface="Times New Roman"/>
              </a:rPr>
              <a:t>Note</a:t>
            </a:r>
            <a:r>
              <a:rPr lang="en-GB" baseline="0" dirty="0" smtClean="0">
                <a:latin typeface="Arial" panose="020B0604020202020204" pitchFamily="34" charset="0"/>
                <a:ea typeface="Times New Roman"/>
                <a:cs typeface="Arial" panose="020B0604020202020204" pitchFamily="34" charset="0"/>
                <a:sym typeface="Times New Roman"/>
              </a:rPr>
              <a:t> on revised terminology: the current definition differs from the older definition of TBPA in three ways:</a:t>
            </a:r>
          </a:p>
          <a:p>
            <a:pPr marL="914400" lvl="1" indent="-298450" rtl="0">
              <a:lnSpc>
                <a:spcPct val="115000"/>
              </a:lnSpc>
              <a:spcBef>
                <a:spcPts val="0"/>
              </a:spcBef>
              <a:spcAft>
                <a:spcPts val="0"/>
              </a:spcAft>
              <a:buClr>
                <a:schemeClr val="dk1"/>
              </a:buClr>
              <a:buSzPts val="1100"/>
            </a:pPr>
            <a:r>
              <a:rPr lang="en-GB" baseline="0" dirty="0" smtClean="0">
                <a:latin typeface="Arial" panose="020B0604020202020204" pitchFamily="34" charset="0"/>
                <a:ea typeface="Times New Roman"/>
                <a:cs typeface="Arial" panose="020B0604020202020204" pitchFamily="34" charset="0"/>
                <a:sym typeface="Times New Roman"/>
              </a:rPr>
              <a:t>It does not include protected areas across sub-national boundaries</a:t>
            </a:r>
          </a:p>
          <a:p>
            <a:pPr marL="914400" lvl="1" indent="-298450" rtl="0">
              <a:lnSpc>
                <a:spcPct val="115000"/>
              </a:lnSpc>
              <a:spcBef>
                <a:spcPts val="0"/>
              </a:spcBef>
              <a:spcAft>
                <a:spcPts val="0"/>
              </a:spcAft>
              <a:buClr>
                <a:schemeClr val="dk1"/>
              </a:buClr>
              <a:buSzPts val="1100"/>
            </a:pPr>
            <a:r>
              <a:rPr lang="en-GB" baseline="0" dirty="0" smtClean="0">
                <a:latin typeface="Arial" panose="020B0604020202020204" pitchFamily="34" charset="0"/>
                <a:ea typeface="Times New Roman"/>
                <a:cs typeface="Arial" panose="020B0604020202020204" pitchFamily="34" charset="0"/>
                <a:sym typeface="Times New Roman"/>
              </a:rPr>
              <a:t>It emphasizes ecological connections, which does not necessarily require physical contiguous area</a:t>
            </a:r>
          </a:p>
          <a:p>
            <a:pPr marL="914400" lvl="1" indent="-298450" rtl="0">
              <a:lnSpc>
                <a:spcPct val="115000"/>
              </a:lnSpc>
              <a:spcBef>
                <a:spcPts val="0"/>
              </a:spcBef>
              <a:spcAft>
                <a:spcPts val="0"/>
              </a:spcAft>
              <a:buClr>
                <a:schemeClr val="dk1"/>
              </a:buClr>
              <a:buSzPts val="1100"/>
            </a:pPr>
            <a:r>
              <a:rPr lang="en-GB" baseline="0" dirty="0" smtClean="0">
                <a:latin typeface="Arial" panose="020B0604020202020204" pitchFamily="34" charset="0"/>
                <a:ea typeface="Times New Roman"/>
                <a:cs typeface="Arial" panose="020B0604020202020204" pitchFamily="34" charset="0"/>
                <a:sym typeface="Times New Roman"/>
              </a:rPr>
              <a:t>It encompasses the revised IUCN definition of protected area, with focus on the long-term conservation of nature with its ecosystem services and cultural values, recognizing the landscape scale of conservation</a:t>
            </a:r>
            <a:r>
              <a:rPr lang="hr-HR" baseline="0" dirty="0" smtClean="0">
                <a:latin typeface="Arial" panose="020B0604020202020204" pitchFamily="34" charset="0"/>
                <a:ea typeface="Times New Roman"/>
                <a:cs typeface="Arial" panose="020B0604020202020204" pitchFamily="34" charset="0"/>
                <a:sym typeface="Times New Roman"/>
              </a:rPr>
              <a:t>.</a:t>
            </a:r>
            <a:endParaRPr lang="en-GB" dirty="0" smtClean="0">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dirty="0"/>
          </a:p>
        </p:txBody>
      </p:sp>
    </p:spTree>
    <p:extLst>
      <p:ext uri="{BB962C8B-B14F-4D97-AF65-F5344CB8AC3E}">
        <p14:creationId xmlns:p14="http://schemas.microsoft.com/office/powerpoint/2010/main" val="272544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ceeaf980e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ceeaf980e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b="1" dirty="0">
                <a:latin typeface="Arial" panose="020B0604020202020204" pitchFamily="34" charset="0"/>
                <a:ea typeface="Times New Roman"/>
                <a:cs typeface="Arial" panose="020B0604020202020204" pitchFamily="34" charset="0"/>
                <a:sym typeface="Times New Roman"/>
              </a:rPr>
              <a:t>Transboundary Conservation Landscape and/or Seascape (TBCL/S)</a:t>
            </a:r>
            <a:endParaRPr b="1"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hr-HR" dirty="0" smtClean="0">
                <a:latin typeface="Arial" panose="020B0604020202020204" pitchFamily="34" charset="0"/>
                <a:ea typeface="Times New Roman"/>
                <a:cs typeface="Arial" panose="020B0604020202020204" pitchFamily="34" charset="0"/>
                <a:sym typeface="Times New Roman"/>
              </a:rPr>
              <a:t>Defined in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IUCN WCPA Best Practice Guidelines as</a:t>
            </a:r>
            <a:r>
              <a:rPr lang="hr-HR" dirty="0" smtClean="0">
                <a:latin typeface="Arial" panose="020B0604020202020204" pitchFamily="34" charset="0"/>
                <a:ea typeface="Times New Roman"/>
                <a:cs typeface="Arial" panose="020B0604020202020204" pitchFamily="34" charset="0"/>
                <a:sym typeface="Times New Roman"/>
              </a:rPr>
              <a:t> </a:t>
            </a:r>
            <a:r>
              <a:rPr lang="en-US" dirty="0" smtClean="0">
                <a:latin typeface="Arial" panose="020B0604020202020204" pitchFamily="34" charset="0"/>
                <a:ea typeface="Times New Roman"/>
                <a:cs typeface="Arial" panose="020B0604020202020204" pitchFamily="34" charset="0"/>
                <a:sym typeface="Times New Roman"/>
              </a:rPr>
              <a:t>"</a:t>
            </a:r>
            <a:r>
              <a:rPr lang="hr-HR" dirty="0" smtClean="0">
                <a:latin typeface="Arial" panose="020B0604020202020204" pitchFamily="34" charset="0"/>
                <a:ea typeface="Times New Roman"/>
                <a:cs typeface="Arial" panose="020B0604020202020204" pitchFamily="34" charset="0"/>
                <a:sym typeface="Times New Roman"/>
              </a:rPr>
              <a:t>an</a:t>
            </a:r>
            <a:r>
              <a:rPr lang="en" dirty="0" smtClean="0">
                <a:latin typeface="Arial" panose="020B0604020202020204" pitchFamily="34" charset="0"/>
                <a:ea typeface="Times New Roman"/>
                <a:cs typeface="Arial" panose="020B0604020202020204" pitchFamily="34" charset="0"/>
                <a:sym typeface="Times New Roman"/>
              </a:rPr>
              <a:t> </a:t>
            </a:r>
            <a:r>
              <a:rPr lang="en" dirty="0">
                <a:latin typeface="Arial" panose="020B0604020202020204" pitchFamily="34" charset="0"/>
                <a:ea typeface="Times New Roman"/>
                <a:cs typeface="Arial" panose="020B0604020202020204" pitchFamily="34" charset="0"/>
                <a:sym typeface="Times New Roman"/>
              </a:rPr>
              <a:t>ecologically connected </a:t>
            </a:r>
            <a:r>
              <a:rPr lang="en" dirty="0" smtClean="0">
                <a:latin typeface="Arial" panose="020B0604020202020204" pitchFamily="34" charset="0"/>
                <a:ea typeface="Times New Roman"/>
                <a:cs typeface="Arial" panose="020B0604020202020204" pitchFamily="34" charset="0"/>
                <a:sym typeface="Times New Roman"/>
              </a:rPr>
              <a:t>area </a:t>
            </a:r>
            <a:r>
              <a:rPr lang="en" dirty="0">
                <a:latin typeface="Arial" panose="020B0604020202020204" pitchFamily="34" charset="0"/>
                <a:ea typeface="Times New Roman"/>
                <a:cs typeface="Arial" panose="020B0604020202020204" pitchFamily="34" charset="0"/>
                <a:sym typeface="Times New Roman"/>
              </a:rPr>
              <a:t>that </a:t>
            </a:r>
            <a:r>
              <a:rPr lang="hr-HR" dirty="0" smtClean="0">
                <a:latin typeface="Arial" panose="020B0604020202020204" pitchFamily="34" charset="0"/>
                <a:ea typeface="Times New Roman"/>
                <a:cs typeface="Arial" panose="020B0604020202020204" pitchFamily="34" charset="0"/>
                <a:sym typeface="Times New Roman"/>
              </a:rPr>
              <a:t>includes both protected areas and </a:t>
            </a:r>
            <a:r>
              <a:rPr lang="en" dirty="0" smtClean="0">
                <a:latin typeface="Arial" panose="020B0604020202020204" pitchFamily="34" charset="0"/>
                <a:ea typeface="Times New Roman"/>
                <a:cs typeface="Arial" panose="020B0604020202020204" pitchFamily="34" charset="0"/>
                <a:sym typeface="Times New Roman"/>
              </a:rPr>
              <a:t>multiple </a:t>
            </a:r>
            <a:r>
              <a:rPr lang="en" dirty="0">
                <a:latin typeface="Arial" panose="020B0604020202020204" pitchFamily="34" charset="0"/>
                <a:ea typeface="Times New Roman"/>
                <a:cs typeface="Arial" panose="020B0604020202020204" pitchFamily="34" charset="0"/>
                <a:sym typeface="Times New Roman"/>
              </a:rPr>
              <a:t>resource </a:t>
            </a:r>
            <a:r>
              <a:rPr lang="en" dirty="0" smtClean="0">
                <a:latin typeface="Arial" panose="020B0604020202020204" pitchFamily="34" charset="0"/>
                <a:ea typeface="Times New Roman"/>
                <a:cs typeface="Arial" panose="020B0604020202020204" pitchFamily="34" charset="0"/>
                <a:sym typeface="Times New Roman"/>
              </a:rPr>
              <a:t>areas</a:t>
            </a:r>
            <a:r>
              <a:rPr lang="hr-HR" dirty="0" smtClean="0">
                <a:latin typeface="Arial" panose="020B0604020202020204" pitchFamily="34" charset="0"/>
                <a:ea typeface="Times New Roman"/>
                <a:cs typeface="Arial" panose="020B0604020202020204" pitchFamily="34" charset="0"/>
                <a:sym typeface="Times New Roman"/>
              </a:rPr>
              <a:t> across one or more international boundaries</a:t>
            </a:r>
            <a:r>
              <a:rPr lang="en" dirty="0" smtClean="0">
                <a:latin typeface="Arial" panose="020B0604020202020204" pitchFamily="34" charset="0"/>
                <a:ea typeface="Times New Roman"/>
                <a:cs typeface="Arial" panose="020B0604020202020204" pitchFamily="34" charset="0"/>
                <a:sym typeface="Times New Roman"/>
              </a:rPr>
              <a:t> </a:t>
            </a:r>
            <a:r>
              <a:rPr lang="en" dirty="0">
                <a:latin typeface="Arial" panose="020B0604020202020204" pitchFamily="34" charset="0"/>
                <a:ea typeface="Times New Roman"/>
                <a:cs typeface="Arial" panose="020B0604020202020204" pitchFamily="34" charset="0"/>
                <a:sym typeface="Times New Roman"/>
              </a:rPr>
              <a:t>and </a:t>
            </a:r>
            <a:r>
              <a:rPr lang="en" dirty="0" smtClean="0">
                <a:latin typeface="Arial" panose="020B0604020202020204" pitchFamily="34" charset="0"/>
                <a:ea typeface="Times New Roman"/>
                <a:cs typeface="Arial" panose="020B0604020202020204" pitchFamily="34" charset="0"/>
                <a:sym typeface="Times New Roman"/>
              </a:rPr>
              <a:t>involve</a:t>
            </a:r>
            <a:r>
              <a:rPr lang="hr-HR" dirty="0" smtClean="0">
                <a:latin typeface="Arial" panose="020B0604020202020204" pitchFamily="34" charset="0"/>
                <a:ea typeface="Times New Roman"/>
                <a:cs typeface="Arial" panose="020B0604020202020204" pitchFamily="34" charset="0"/>
                <a:sym typeface="Times New Roman"/>
              </a:rPr>
              <a:t>s</a:t>
            </a:r>
            <a:r>
              <a:rPr lang="en" dirty="0" smtClean="0">
                <a:latin typeface="Arial" panose="020B0604020202020204" pitchFamily="34" charset="0"/>
                <a:ea typeface="Times New Roman"/>
                <a:cs typeface="Arial" panose="020B0604020202020204" pitchFamily="34" charset="0"/>
                <a:sym typeface="Times New Roman"/>
              </a:rPr>
              <a:t> </a:t>
            </a:r>
            <a:r>
              <a:rPr lang="en" dirty="0">
                <a:latin typeface="Arial" panose="020B0604020202020204" pitchFamily="34" charset="0"/>
                <a:ea typeface="Times New Roman"/>
                <a:cs typeface="Arial" panose="020B0604020202020204" pitchFamily="34" charset="0"/>
                <a:sym typeface="Times New Roman"/>
              </a:rPr>
              <a:t>some form of </a:t>
            </a:r>
            <a:r>
              <a:rPr lang="en" dirty="0" smtClean="0">
                <a:latin typeface="Arial" panose="020B0604020202020204" pitchFamily="34" charset="0"/>
                <a:ea typeface="Times New Roman"/>
                <a:cs typeface="Arial" panose="020B0604020202020204" pitchFamily="34" charset="0"/>
                <a:sym typeface="Times New Roman"/>
              </a:rPr>
              <a:t>cooperation.</a:t>
            </a:r>
            <a:r>
              <a:rPr lang="hr-HR" dirty="0" smtClean="0">
                <a:latin typeface="Arial" panose="020B0604020202020204" pitchFamily="34" charset="0"/>
                <a:ea typeface="Times New Roman"/>
                <a:cs typeface="Arial" panose="020B0604020202020204" pitchFamily="34" charset="0"/>
                <a:sym typeface="Times New Roman"/>
              </a:rPr>
              <a:t>”</a:t>
            </a:r>
            <a:endParaRPr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dirty="0" smtClean="0">
                <a:latin typeface="Arial" panose="020B0604020202020204" pitchFamily="34" charset="0"/>
                <a:ea typeface="Times New Roman"/>
                <a:cs typeface="Arial" panose="020B0604020202020204" pitchFamily="34" charset="0"/>
                <a:sym typeface="Times New Roman"/>
              </a:rPr>
              <a:t>Characteristics </a:t>
            </a:r>
            <a:r>
              <a:rPr lang="en" dirty="0">
                <a:latin typeface="Arial" panose="020B0604020202020204" pitchFamily="34" charset="0"/>
                <a:ea typeface="Times New Roman"/>
                <a:cs typeface="Arial" panose="020B0604020202020204" pitchFamily="34" charset="0"/>
                <a:sym typeface="Times New Roman"/>
              </a:rPr>
              <a:t>of TBCL/Ss</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Similarities with TBPAs: (1) Ecologically connected, (2) Protected areas, (3) International Boundaries, (4) Form of cooperation.</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New Concept: </a:t>
            </a:r>
            <a:r>
              <a:rPr lang="en" i="1" dirty="0">
                <a:latin typeface="Arial" panose="020B0604020202020204" pitchFamily="34" charset="0"/>
                <a:ea typeface="Times New Roman"/>
                <a:cs typeface="Arial" panose="020B0604020202020204" pitchFamily="34" charset="0"/>
                <a:sym typeface="Times New Roman"/>
              </a:rPr>
              <a:t>Multiple </a:t>
            </a:r>
            <a:r>
              <a:rPr lang="hr-HR" i="1" dirty="0" smtClean="0">
                <a:latin typeface="Arial" panose="020B0604020202020204" pitchFamily="34" charset="0"/>
                <a:ea typeface="Times New Roman"/>
                <a:cs typeface="Arial" panose="020B0604020202020204" pitchFamily="34" charset="0"/>
                <a:sym typeface="Times New Roman"/>
              </a:rPr>
              <a:t>resource</a:t>
            </a:r>
            <a:r>
              <a:rPr lang="en" i="1" dirty="0" smtClean="0">
                <a:latin typeface="Arial" panose="020B0604020202020204" pitchFamily="34" charset="0"/>
                <a:ea typeface="Times New Roman"/>
                <a:cs typeface="Arial" panose="020B0604020202020204" pitchFamily="34" charset="0"/>
                <a:sym typeface="Times New Roman"/>
              </a:rPr>
              <a:t> </a:t>
            </a:r>
            <a:r>
              <a:rPr lang="en" i="1" dirty="0">
                <a:latin typeface="Arial" panose="020B0604020202020204" pitchFamily="34" charset="0"/>
                <a:ea typeface="Times New Roman"/>
                <a:cs typeface="Arial" panose="020B0604020202020204" pitchFamily="34" charset="0"/>
                <a:sym typeface="Times New Roman"/>
              </a:rPr>
              <a:t>use areas</a:t>
            </a:r>
            <a:r>
              <a:rPr lang="en" dirty="0">
                <a:latin typeface="Arial" panose="020B0604020202020204" pitchFamily="34" charset="0"/>
                <a:ea typeface="Times New Roman"/>
                <a:cs typeface="Arial" panose="020B0604020202020204" pitchFamily="34" charset="0"/>
                <a:sym typeface="Times New Roman"/>
              </a:rPr>
              <a:t> - Refers to areas under governmental, communal, or private control, used for a variety of purposes (e.g. agriculture, forestry, aquaculture) and which are sustainably managed or managed in a way that is compatible with the conservation objectives of the protected area(s) within the TBCL/S</a:t>
            </a:r>
            <a:r>
              <a:rPr lang="en" dirty="0" smtClean="0">
                <a:latin typeface="Arial" panose="020B0604020202020204" pitchFamily="34" charset="0"/>
                <a:ea typeface="Times New Roman"/>
                <a:cs typeface="Arial" panose="020B0604020202020204" pitchFamily="34" charset="0"/>
                <a:sym typeface="Times New Roman"/>
              </a:rPr>
              <a:t>.</a:t>
            </a:r>
          </a:p>
          <a:p>
            <a:pPr marL="457200" lvl="0" indent="-298450" rtl="0">
              <a:lnSpc>
                <a:spcPct val="115000"/>
              </a:lnSpc>
              <a:spcBef>
                <a:spcPts val="0"/>
              </a:spcBef>
              <a:spcAft>
                <a:spcPts val="0"/>
              </a:spcAft>
              <a:buClr>
                <a:schemeClr val="dk1"/>
              </a:buClr>
              <a:buSzPts val="1100"/>
            </a:pPr>
            <a:r>
              <a:rPr lang="en" dirty="0" smtClean="0">
                <a:latin typeface="Arial" panose="020B0604020202020204" pitchFamily="34" charset="0"/>
                <a:ea typeface="Times New Roman"/>
                <a:cs typeface="Arial" panose="020B0604020202020204" pitchFamily="34" charset="0"/>
                <a:sym typeface="Times New Roman"/>
              </a:rPr>
              <a:t>The next slide discusses forms of TBCL/S</a:t>
            </a:r>
            <a:r>
              <a:rPr lang="hr-HR" dirty="0" smtClean="0">
                <a:latin typeface="Arial" panose="020B0604020202020204" pitchFamily="34" charset="0"/>
                <a:ea typeface="Times New Roman"/>
                <a:cs typeface="Arial" panose="020B0604020202020204" pitchFamily="34" charset="0"/>
                <a:sym typeface="Times New Roman"/>
              </a:rPr>
              <a:t>.</a:t>
            </a:r>
            <a:endParaRPr lang="en"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pPr>
            <a:r>
              <a:rPr lang="en-GB" dirty="0" smtClean="0">
                <a:latin typeface="Arial" panose="020B0604020202020204" pitchFamily="34" charset="0"/>
                <a:ea typeface="Times New Roman"/>
                <a:cs typeface="Arial" panose="020B0604020202020204" pitchFamily="34" charset="0"/>
                <a:sym typeface="Times New Roman"/>
              </a:rPr>
              <a:t>Note on the revised terminology: The Transboundary</a:t>
            </a:r>
            <a:r>
              <a:rPr lang="en-GB" baseline="0" dirty="0" smtClean="0">
                <a:latin typeface="Arial" panose="020B0604020202020204" pitchFamily="34" charset="0"/>
                <a:ea typeface="Times New Roman"/>
                <a:cs typeface="Arial" panose="020B0604020202020204" pitchFamily="34" charset="0"/>
                <a:sym typeface="Times New Roman"/>
              </a:rPr>
              <a:t> Conservation Landscape </a:t>
            </a:r>
            <a:r>
              <a:rPr lang="hr-HR" baseline="0" dirty="0" smtClean="0">
                <a:latin typeface="Arial" panose="020B0604020202020204" pitchFamily="34" charset="0"/>
                <a:ea typeface="Times New Roman"/>
                <a:cs typeface="Arial" panose="020B0604020202020204" pitchFamily="34" charset="0"/>
                <a:sym typeface="Times New Roman"/>
              </a:rPr>
              <a:t>and/</a:t>
            </a:r>
            <a:r>
              <a:rPr lang="en-GB" baseline="0" dirty="0" smtClean="0">
                <a:latin typeface="Arial" panose="020B0604020202020204" pitchFamily="34" charset="0"/>
                <a:ea typeface="Times New Roman"/>
                <a:cs typeface="Arial" panose="020B0604020202020204" pitchFamily="34" charset="0"/>
                <a:sym typeface="Times New Roman"/>
              </a:rPr>
              <a:t>or Seascape is most similar to the Transboundary Conservation and Development Area under the previous terminology, with two main differences:</a:t>
            </a:r>
          </a:p>
          <a:p>
            <a:pPr marL="914400" lvl="1" indent="-298450" rtl="0">
              <a:lnSpc>
                <a:spcPct val="115000"/>
              </a:lnSpc>
              <a:spcBef>
                <a:spcPts val="0"/>
              </a:spcBef>
              <a:spcAft>
                <a:spcPts val="0"/>
              </a:spcAft>
              <a:buClr>
                <a:schemeClr val="dk1"/>
              </a:buClr>
              <a:buSzPts val="1100"/>
            </a:pPr>
            <a:r>
              <a:rPr lang="en-GB" baseline="0" dirty="0" smtClean="0">
                <a:latin typeface="Arial" panose="020B0604020202020204" pitchFamily="34" charset="0"/>
                <a:ea typeface="Times New Roman"/>
                <a:cs typeface="Arial" panose="020B0604020202020204" pitchFamily="34" charset="0"/>
                <a:sym typeface="Times New Roman"/>
              </a:rPr>
              <a:t>The TBCL/S, like other TBCAs under the revised typology, excludes areas across sub-national boundaries, encompasses the IUCN definition of protected area, focuses on ecological connectivity, and includes conservation of ecosystems and ecosystem services.</a:t>
            </a:r>
          </a:p>
          <a:p>
            <a:pPr marL="914400" lvl="1" indent="-298450" rtl="0">
              <a:lnSpc>
                <a:spcPct val="115000"/>
              </a:lnSpc>
              <a:spcBef>
                <a:spcPts val="0"/>
              </a:spcBef>
              <a:spcAft>
                <a:spcPts val="0"/>
              </a:spcAft>
              <a:buClr>
                <a:schemeClr val="dk1"/>
              </a:buClr>
              <a:buSzPts val="1100"/>
            </a:pPr>
            <a:r>
              <a:rPr lang="en-GB" baseline="0" dirty="0" smtClean="0">
                <a:latin typeface="Arial" panose="020B0604020202020204" pitchFamily="34" charset="0"/>
                <a:ea typeface="Times New Roman"/>
                <a:cs typeface="Arial" panose="020B0604020202020204" pitchFamily="34" charset="0"/>
                <a:sym typeface="Times New Roman"/>
              </a:rPr>
              <a:t>The substitution of “landscape/seascape” for “conservation and development area” recognizes that the key feature of TBCL/S is the distinct character created by the interaction of people and nature over time, reflecting the definition of IUCN Category V Protected landscape/seascape.</a:t>
            </a:r>
            <a:endParaRPr lang="en-GB" dirty="0" smtClean="0">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47095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ceeaf980e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ceeaf980e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b="1" dirty="0">
                <a:latin typeface="Arial" panose="020B0604020202020204" pitchFamily="34" charset="0"/>
                <a:ea typeface="Times New Roman"/>
                <a:cs typeface="Arial" panose="020B0604020202020204" pitchFamily="34" charset="0"/>
                <a:sym typeface="Times New Roman"/>
              </a:rPr>
              <a:t>Transboundary Conservation Landscape and/or Seascape (TBCL/S)</a:t>
            </a:r>
            <a:endParaRPr b="1"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GB" dirty="0" smtClean="0">
                <a:latin typeface="Arial" panose="020B0604020202020204" pitchFamily="34" charset="0"/>
                <a:ea typeface="Times New Roman"/>
                <a:cs typeface="Arial" panose="020B0604020202020204" pitchFamily="34" charset="0"/>
                <a:sym typeface="Times New Roman"/>
              </a:rPr>
              <a:t>Forms of TBCL/Ss</a:t>
            </a: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Two or more contiguous </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protected areas across an international boundary</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 and including adjoining intervening land</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e.g. protected </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areas 2 &amp; 3</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 and multiple resource use area in country D</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baseline="0" dirty="0" smtClean="0">
                <a:latin typeface="Arial" panose="020B0604020202020204" pitchFamily="34" charset="0"/>
                <a:ea typeface="Times New Roman"/>
                <a:cs typeface="Arial" panose="020B0604020202020204" pitchFamily="34" charset="0"/>
                <a:sym typeface="Times New Roman"/>
              </a:rPr>
              <a:t>(</a:t>
            </a:r>
            <a:r>
              <a:rPr lang="en-GB" i="1" baseline="0" dirty="0" smtClean="0">
                <a:latin typeface="Arial" panose="020B0604020202020204" pitchFamily="34" charset="0"/>
                <a:ea typeface="Times New Roman"/>
                <a:cs typeface="Arial" panose="020B0604020202020204" pitchFamily="34" charset="0"/>
                <a:sym typeface="Times New Roman"/>
              </a:rPr>
              <a:t>Note that ‘contiguous protected areas </a:t>
            </a:r>
            <a:r>
              <a:rPr lang="en-GB" i="1" dirty="0" smtClean="0">
                <a:latin typeface="Arial" panose="020B0604020202020204" pitchFamily="34" charset="0"/>
                <a:ea typeface="Times New Roman"/>
                <a:cs typeface="Arial" panose="020B0604020202020204" pitchFamily="34" charset="0"/>
                <a:sym typeface="Times New Roman"/>
              </a:rPr>
              <a:t>across international boundary</a:t>
            </a:r>
            <a:r>
              <a:rPr lang="en-GB" i="1" baseline="0" dirty="0" smtClean="0">
                <a:latin typeface="Arial" panose="020B0604020202020204" pitchFamily="34" charset="0"/>
                <a:ea typeface="Times New Roman"/>
                <a:cs typeface="Arial" panose="020B0604020202020204" pitchFamily="34" charset="0"/>
                <a:sym typeface="Times New Roman"/>
              </a:rPr>
              <a:t>’, as defined in Glossary, indicate </a:t>
            </a:r>
            <a:r>
              <a:rPr lang="en-GB" sz="1100" b="0" i="1" u="none" strike="noStrike" cap="none" dirty="0" smtClean="0">
                <a:solidFill>
                  <a:srgbClr val="000000"/>
                </a:solidFill>
                <a:effectLst/>
                <a:latin typeface="Arial"/>
                <a:ea typeface="Arial"/>
                <a:cs typeface="Arial"/>
                <a:sym typeface="Arial"/>
              </a:rPr>
              <a:t>protected areas adjoining across international boundary)</a:t>
            </a:r>
            <a:endParaRPr lang="hr-HR" sz="11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A cluster of protected areas</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 in two or more countries and the intervening</a:t>
            </a:r>
            <a:r>
              <a:rPr lang="hr-HR" sz="1100" baseline="0" dirty="0" smtClean="0">
                <a:solidFill>
                  <a:schemeClr val="dk1"/>
                </a:solidFill>
                <a:latin typeface="Arial" panose="020B0604020202020204" pitchFamily="34" charset="0"/>
                <a:ea typeface="Times New Roman"/>
                <a:cs typeface="Arial" panose="020B0604020202020204" pitchFamily="34" charset="0"/>
                <a:sym typeface="Times New Roman"/>
              </a:rPr>
              <a:t> land</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e.g. protected areas </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1, 2 &amp; 3</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 and multiple resource</a:t>
            </a:r>
            <a:r>
              <a:rPr lang="hr-HR" sz="1100" baseline="0" dirty="0" smtClean="0">
                <a:solidFill>
                  <a:schemeClr val="dk1"/>
                </a:solidFill>
                <a:latin typeface="Arial" panose="020B0604020202020204" pitchFamily="34" charset="0"/>
                <a:ea typeface="Times New Roman"/>
                <a:cs typeface="Arial" panose="020B0604020202020204" pitchFamily="34" charset="0"/>
                <a:sym typeface="Times New Roman"/>
              </a:rPr>
              <a:t> use area in country A</a:t>
            </a: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a:t>
            </a:r>
            <a:endParaRPr lang="hr-HR" sz="11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Protected area alongside a proposed protected area over the border</a:t>
            </a:r>
            <a:endParaRPr lang="hr-HR" sz="11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GB" sz="1100" dirty="0" smtClean="0">
                <a:solidFill>
                  <a:schemeClr val="dk1"/>
                </a:solidFill>
                <a:latin typeface="Arial" panose="020B0604020202020204" pitchFamily="34" charset="0"/>
                <a:ea typeface="Times New Roman"/>
                <a:cs typeface="Arial" panose="020B0604020202020204" pitchFamily="34" charset="0"/>
                <a:sym typeface="Times New Roman"/>
              </a:rPr>
              <a:t>Protected area next to an area with sympathetic land use over the border</a:t>
            </a:r>
            <a:r>
              <a:rPr lang="hr-HR" sz="11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baseline="0" dirty="0" smtClean="0">
                <a:latin typeface="Arial" panose="020B0604020202020204" pitchFamily="34" charset="0"/>
                <a:ea typeface="Times New Roman"/>
                <a:cs typeface="Arial" panose="020B0604020202020204" pitchFamily="34" charset="0"/>
                <a:sym typeface="Times New Roman"/>
              </a:rPr>
              <a:t>(</a:t>
            </a:r>
            <a:r>
              <a:rPr lang="en-GB" i="1" baseline="0" dirty="0" smtClean="0">
                <a:latin typeface="Arial" panose="020B0604020202020204" pitchFamily="34" charset="0"/>
                <a:ea typeface="Times New Roman"/>
                <a:cs typeface="Arial" panose="020B0604020202020204" pitchFamily="34" charset="0"/>
                <a:sym typeface="Times New Roman"/>
              </a:rPr>
              <a:t>Note that ‘</a:t>
            </a:r>
            <a:r>
              <a:rPr lang="en-GB" sz="1100" i="1" dirty="0" smtClean="0">
                <a:solidFill>
                  <a:schemeClr val="dk1"/>
                </a:solidFill>
                <a:latin typeface="Arial" panose="020B0604020202020204" pitchFamily="34" charset="0"/>
                <a:ea typeface="Times New Roman"/>
                <a:cs typeface="Arial" panose="020B0604020202020204" pitchFamily="34" charset="0"/>
                <a:sym typeface="Times New Roman"/>
              </a:rPr>
              <a:t>sympathetic land use</a:t>
            </a:r>
            <a:r>
              <a:rPr lang="en-GB" i="1" baseline="0" dirty="0" smtClean="0">
                <a:latin typeface="Arial" panose="020B0604020202020204" pitchFamily="34" charset="0"/>
                <a:ea typeface="Times New Roman"/>
                <a:cs typeface="Arial" panose="020B0604020202020204" pitchFamily="34" charset="0"/>
                <a:sym typeface="Times New Roman"/>
              </a:rPr>
              <a:t>’, as defined in Glossary, indicate</a:t>
            </a:r>
            <a:r>
              <a:rPr lang="hr-HR" i="1" baseline="0" dirty="0" smtClean="0">
                <a:latin typeface="Arial" panose="020B0604020202020204" pitchFamily="34" charset="0"/>
                <a:ea typeface="Times New Roman"/>
                <a:cs typeface="Arial" panose="020B0604020202020204" pitchFamily="34" charset="0"/>
                <a:sym typeface="Times New Roman"/>
              </a:rPr>
              <a:t>s </a:t>
            </a:r>
            <a:r>
              <a:rPr lang="en-GB" sz="1100" b="0" i="1" u="none" strike="noStrike" cap="none" dirty="0" smtClean="0">
                <a:solidFill>
                  <a:srgbClr val="000000"/>
                </a:solidFill>
                <a:effectLst/>
                <a:latin typeface="Arial"/>
                <a:ea typeface="Arial"/>
                <a:cs typeface="Arial"/>
                <a:sym typeface="Arial"/>
              </a:rPr>
              <a:t>in the context of transboundary conservation, land management in one of the neighbouring countries that is compatible with conservation goals, and thus may form a TBCA with a protected area in another neighbouring country</a:t>
            </a:r>
            <a:r>
              <a:rPr lang="hr-HR" sz="1100" b="0" i="0" u="none" strike="noStrike" cap="none" dirty="0" smtClean="0">
                <a:solidFill>
                  <a:srgbClr val="000000"/>
                </a:solidFill>
                <a:effectLst/>
                <a:latin typeface="Arial"/>
                <a:ea typeface="Arial"/>
                <a:cs typeface="Arial"/>
                <a:sym typeface="Arial"/>
              </a:rPr>
              <a:t>).</a:t>
            </a:r>
            <a:r>
              <a:rPr lang="en-GB" sz="1100" b="0" i="0" u="none" strike="noStrike" cap="none" dirty="0" smtClean="0">
                <a:solidFill>
                  <a:srgbClr val="000000"/>
                </a:solidFill>
                <a:effectLst/>
                <a:latin typeface="Arial"/>
                <a:ea typeface="Arial"/>
                <a:cs typeface="Arial"/>
                <a:sym typeface="Arial"/>
              </a:rPr>
              <a:t> </a:t>
            </a:r>
            <a:endParaRPr lang="en-GB" sz="11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65806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ceeaf980e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ceeaf980e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b="1" dirty="0" smtClean="0">
                <a:latin typeface="Arial" panose="020B0604020202020204" pitchFamily="34" charset="0"/>
                <a:ea typeface="Times New Roman"/>
                <a:cs typeface="Arial" panose="020B0604020202020204" pitchFamily="34" charset="0"/>
                <a:sym typeface="Times New Roman"/>
              </a:rPr>
              <a:t>Transboundary Migration Conservation Area (TBMCA)</a:t>
            </a:r>
            <a:endParaRPr b="1" dirty="0">
              <a:latin typeface="Arial" panose="020B0604020202020204" pitchFamily="34" charset="0"/>
              <a:ea typeface="Times New Roman"/>
              <a:cs typeface="Arial" panose="020B0604020202020204" pitchFamily="34" charset="0"/>
              <a:sym typeface="Times New Roman"/>
            </a:endParaRP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hr-HR" dirty="0" smtClean="0">
                <a:latin typeface="Arial" panose="020B0604020202020204" pitchFamily="34" charset="0"/>
                <a:ea typeface="Times New Roman"/>
                <a:cs typeface="Arial" panose="020B0604020202020204" pitchFamily="34" charset="0"/>
                <a:sym typeface="Times New Roman"/>
              </a:rPr>
              <a:t>Defined in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IUCN WCPA Best Practice Guidelines as</a:t>
            </a:r>
            <a:r>
              <a:rPr lang="hr-HR" dirty="0" smtClean="0">
                <a:latin typeface="Arial" panose="020B0604020202020204" pitchFamily="34" charset="0"/>
                <a:ea typeface="Times New Roman"/>
                <a:cs typeface="Arial" panose="020B0604020202020204" pitchFamily="34" charset="0"/>
                <a:sym typeface="Times New Roman"/>
              </a:rPr>
              <a:t> </a:t>
            </a:r>
            <a:r>
              <a:rPr lang="en-US" dirty="0" smtClean="0">
                <a:latin typeface="Arial" panose="020B0604020202020204" pitchFamily="34" charset="0"/>
                <a:ea typeface="Times New Roman"/>
                <a:cs typeface="Arial" panose="020B0604020202020204" pitchFamily="34" charset="0"/>
                <a:sym typeface="Times New Roman"/>
              </a:rPr>
              <a:t>“wildlife habitats in two or more countries that are necessary to sustain populations of migratory species and involve some form of cooperation.” </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 dirty="0" smtClean="0">
                <a:latin typeface="Arial" panose="020B0604020202020204" pitchFamily="34" charset="0"/>
                <a:ea typeface="Times New Roman"/>
                <a:cs typeface="Arial" panose="020B0604020202020204" pitchFamily="34" charset="0"/>
                <a:sym typeface="Times New Roman"/>
              </a:rPr>
              <a:t>Characteristics </a:t>
            </a:r>
            <a:r>
              <a:rPr lang="en" dirty="0">
                <a:latin typeface="Arial" panose="020B0604020202020204" pitchFamily="34" charset="0"/>
                <a:ea typeface="Times New Roman"/>
                <a:cs typeface="Arial" panose="020B0604020202020204" pitchFamily="34" charset="0"/>
                <a:sym typeface="Times New Roman"/>
              </a:rPr>
              <a:t>of TBMCAs</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Wildlife habitats - Natural and/or semi-natural areas populated by species of animal, plant and/or other types of organism and containing suitable living conditions for the species. In the context of a TBMCA, wildlife habitats should constitute the range of one or more populations of migratory species. ‘Range’ signifies ‘all the areas of land or water that a migratory species inhabits, stays in temporarily, crosses or overflies at any time on its normal migration route’</a:t>
            </a:r>
            <a:endParaRPr i="0"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Sustaining populations - Provides for the maintenance of suitable ecological requirements for a migratory species</a:t>
            </a:r>
            <a:endParaRPr i="0"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i="0" dirty="0">
                <a:latin typeface="Arial" panose="020B0604020202020204" pitchFamily="34" charset="0"/>
                <a:ea typeface="Times New Roman"/>
                <a:cs typeface="Arial" panose="020B0604020202020204" pitchFamily="34" charset="0"/>
                <a:sym typeface="Times New Roman"/>
              </a:rPr>
              <a:t>Migratory species </a:t>
            </a:r>
            <a:r>
              <a:rPr lang="en" dirty="0">
                <a:latin typeface="Arial" panose="020B0604020202020204" pitchFamily="34" charset="0"/>
                <a:ea typeface="Times New Roman"/>
                <a:cs typeface="Arial" panose="020B0604020202020204" pitchFamily="34" charset="0"/>
                <a:sym typeface="Times New Roman"/>
              </a:rPr>
              <a:t>- Refers to ‘the entire population or any geographically separate part of the population of any species or lower taxon of wild animals, a significant proportion of whose members cyclically and predictably cross one or more national jurisdictional boundaries</a:t>
            </a:r>
            <a:r>
              <a:rPr lang="en" dirty="0" smtClean="0">
                <a:latin typeface="Arial" panose="020B0604020202020204" pitchFamily="34" charset="0"/>
                <a:ea typeface="Times New Roman"/>
                <a:cs typeface="Arial" panose="020B0604020202020204" pitchFamily="34" charset="0"/>
                <a:sym typeface="Times New Roman"/>
              </a:rPr>
              <a:t>.’’</a:t>
            </a:r>
            <a:endParaRPr lang="hr-HR" dirty="0" smtClean="0">
              <a:latin typeface="Arial" panose="020B0604020202020204" pitchFamily="34" charset="0"/>
              <a:ea typeface="Times New Roman"/>
              <a:cs typeface="Arial" panose="020B0604020202020204" pitchFamily="34" charset="0"/>
              <a:sym typeface="Times New Roman"/>
            </a:endParaRP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TBMCAs</a:t>
            </a:r>
            <a:r>
              <a:rPr lang="en-US" baseline="0" dirty="0" smtClean="0">
                <a:latin typeface="Arial" panose="020B0604020202020204" pitchFamily="34" charset="0"/>
                <a:ea typeface="Times New Roman"/>
                <a:cs typeface="Arial" panose="020B0604020202020204" pitchFamily="34" charset="0"/>
                <a:sym typeface="Times New Roman"/>
              </a:rPr>
              <a:t> do not have to contain protected areas.</a:t>
            </a:r>
            <a:endParaRPr lang="hr-HR" baseline="0" dirty="0" smtClean="0">
              <a:latin typeface="Arial" panose="020B0604020202020204" pitchFamily="34" charset="0"/>
              <a:ea typeface="Times New Roman"/>
              <a:cs typeface="Arial" panose="020B0604020202020204" pitchFamily="34" charset="0"/>
              <a:sym typeface="Times New Roman"/>
            </a:endParaRP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International instruments</a:t>
            </a: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The Convention on the Conservation of Migratory Species (CMS) is the key global framework for TBMCAs.  </a:t>
            </a: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The Convention</a:t>
            </a:r>
            <a:r>
              <a:rPr lang="en-US" baseline="0" dirty="0" smtClean="0">
                <a:latin typeface="Arial" panose="020B0604020202020204" pitchFamily="34" charset="0"/>
                <a:ea typeface="Times New Roman"/>
                <a:cs typeface="Arial" panose="020B0604020202020204" pitchFamily="34" charset="0"/>
                <a:sym typeface="Times New Roman"/>
              </a:rPr>
              <a:t> on Biological Diversity (CBD)</a:t>
            </a:r>
            <a:r>
              <a:rPr lang="en-US" dirty="0" smtClean="0">
                <a:latin typeface="Arial" panose="020B0604020202020204" pitchFamily="34" charset="0"/>
                <a:ea typeface="Times New Roman"/>
                <a:cs typeface="Arial" panose="020B0604020202020204" pitchFamily="34" charset="0"/>
                <a:sym typeface="Times New Roman"/>
              </a:rPr>
              <a:t> also addresses the needs of migratory species.</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Forms: TBMCAs are complex habitats. They</a:t>
            </a:r>
            <a:r>
              <a:rPr lang="en-US" baseline="0" dirty="0" smtClean="0">
                <a:latin typeface="Arial" panose="020B0604020202020204" pitchFamily="34" charset="0"/>
                <a:ea typeface="Times New Roman"/>
                <a:cs typeface="Arial" panose="020B0604020202020204" pitchFamily="34" charset="0"/>
                <a:sym typeface="Times New Roman"/>
              </a:rPr>
              <a:t> </a:t>
            </a:r>
            <a:r>
              <a:rPr lang="hr-HR" baseline="0" dirty="0" smtClean="0">
                <a:latin typeface="Arial" panose="020B0604020202020204" pitchFamily="34" charset="0"/>
                <a:ea typeface="Times New Roman"/>
                <a:cs typeface="Arial" panose="020B0604020202020204" pitchFamily="34" charset="0"/>
                <a:sym typeface="Times New Roman"/>
              </a:rPr>
              <a:t>normally </a:t>
            </a:r>
            <a:r>
              <a:rPr lang="en-US" baseline="0" dirty="0" smtClean="0">
                <a:latin typeface="Arial" panose="020B0604020202020204" pitchFamily="34" charset="0"/>
                <a:ea typeface="Times New Roman"/>
                <a:cs typeface="Arial" panose="020B0604020202020204" pitchFamily="34" charset="0"/>
                <a:sym typeface="Times New Roman"/>
              </a:rPr>
              <a:t>include:</a:t>
            </a: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baseline="0" dirty="0" smtClean="0">
                <a:latin typeface="Arial" panose="020B0604020202020204" pitchFamily="34" charset="0"/>
                <a:ea typeface="Times New Roman"/>
                <a:cs typeface="Arial" panose="020B0604020202020204" pitchFamily="34" charset="0"/>
                <a:sym typeface="Times New Roman"/>
              </a:rPr>
              <a:t>Migratory species habitats in different countries</a:t>
            </a: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baseline="0" dirty="0" smtClean="0">
                <a:latin typeface="Arial" panose="020B0604020202020204" pitchFamily="34" charset="0"/>
                <a:ea typeface="Times New Roman"/>
                <a:cs typeface="Arial" panose="020B0604020202020204" pitchFamily="34" charset="0"/>
                <a:sym typeface="Times New Roman"/>
              </a:rPr>
              <a:t>Resting areas or feeding areas</a:t>
            </a:r>
          </a:p>
          <a:p>
            <a:pPr marL="914400" marR="0" lvl="1"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baseline="0" dirty="0" smtClean="0">
                <a:latin typeface="Arial" panose="020B0604020202020204" pitchFamily="34" charset="0"/>
                <a:ea typeface="Times New Roman"/>
                <a:cs typeface="Arial" panose="020B0604020202020204" pitchFamily="34" charset="0"/>
                <a:sym typeface="Times New Roman"/>
              </a:rPr>
              <a:t>Migration routes</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baseline="0" dirty="0" smtClean="0">
                <a:latin typeface="Arial" panose="020B0604020202020204" pitchFamily="34" charset="0"/>
                <a:ea typeface="Times New Roman"/>
                <a:cs typeface="Arial" panose="020B0604020202020204" pitchFamily="34" charset="0"/>
                <a:sym typeface="Times New Roman"/>
              </a:rPr>
              <a:t>Different types of migration corridors are discussed on the next slide</a:t>
            </a:r>
            <a:r>
              <a:rPr lang="hr-HR" baseline="0" dirty="0" smtClean="0">
                <a:latin typeface="Arial" panose="020B0604020202020204" pitchFamily="34" charset="0"/>
                <a:ea typeface="Times New Roman"/>
                <a:cs typeface="Arial" panose="020B0604020202020204" pitchFamily="34" charset="0"/>
                <a:sym typeface="Times New Roman"/>
              </a:rPr>
              <a:t>.</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baseline="0" dirty="0" smtClean="0">
                <a:latin typeface="Arial" panose="020B0604020202020204" pitchFamily="34" charset="0"/>
                <a:ea typeface="Times New Roman"/>
                <a:cs typeface="Arial" panose="020B0604020202020204" pitchFamily="34" charset="0"/>
                <a:sym typeface="Times New Roman"/>
              </a:rPr>
              <a:t>Note on the revised terminology: The term Transboundary Migration Conservation Area is used instead of the older Transboundary Migratory Corridor to better describe the different types of geographical and spatial areas relevant for migration, and the ecological requirements for migratory species that go beyond corridors, such as conservation of key habitat areas and intermediate stop-over habitats.</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endParaRPr lang="en-US" baseline="0" dirty="0" smtClean="0">
              <a:latin typeface="Arial" panose="020B0604020202020204" pitchFamily="34" charset="0"/>
              <a:ea typeface="Times New Roman"/>
              <a:cs typeface="Arial" panose="020B0604020202020204" pitchFamily="34" charset="0"/>
              <a:sym typeface="Times New Roman"/>
            </a:endParaRPr>
          </a:p>
          <a:p>
            <a:pPr marL="615950" marR="0" lvl="1" indent="0" algn="l" defTabSz="914400" rtl="0" eaLnBrk="1" fontAlgn="auto" latinLnBrk="0" hangingPunct="1">
              <a:lnSpc>
                <a:spcPct val="115000"/>
              </a:lnSpc>
              <a:spcBef>
                <a:spcPts val="0"/>
              </a:spcBef>
              <a:spcAft>
                <a:spcPts val="0"/>
              </a:spcAft>
              <a:buClr>
                <a:schemeClr val="dk1"/>
              </a:buClr>
              <a:buSzPts val="1100"/>
              <a:buFont typeface="Times New Roman"/>
              <a:buNone/>
              <a:tabLst/>
              <a:defRPr/>
            </a:pPr>
            <a:endParaRPr lang="en-US" dirty="0" smtClean="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02554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db534fdb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db534fdb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i="1" dirty="0">
                <a:latin typeface="Arial" panose="020B0604020202020204" pitchFamily="34" charset="0"/>
                <a:ea typeface="Times New Roman"/>
                <a:cs typeface="Arial" panose="020B0604020202020204" pitchFamily="34" charset="0"/>
                <a:sym typeface="Times New Roman"/>
              </a:rPr>
              <a:t>Diagram Credit: </a:t>
            </a:r>
            <a:r>
              <a:rPr lang="en" sz="1000" i="1" dirty="0" smtClean="0">
                <a:latin typeface="Arial" panose="020B0604020202020204" pitchFamily="34" charset="0"/>
                <a:ea typeface="Times New Roman"/>
                <a:cs typeface="Arial" panose="020B0604020202020204" pitchFamily="34" charset="0"/>
                <a:sym typeface="Times New Roman"/>
              </a:rPr>
              <a:t>Chester </a:t>
            </a:r>
            <a:r>
              <a:rPr lang="en" sz="1000" i="1" dirty="0">
                <a:latin typeface="Arial" panose="020B0604020202020204" pitchFamily="34" charset="0"/>
                <a:ea typeface="Times New Roman"/>
                <a:cs typeface="Arial" panose="020B0604020202020204" pitchFamily="34" charset="0"/>
                <a:sym typeface="Times New Roman"/>
              </a:rPr>
              <a:t>and Hilty, 2010, p. 25; from Bennett </a:t>
            </a:r>
            <a:r>
              <a:rPr lang="hr-HR" sz="1000" i="1" dirty="0" smtClean="0">
                <a:latin typeface="Arial" panose="020B0604020202020204" pitchFamily="34" charset="0"/>
                <a:ea typeface="Times New Roman"/>
                <a:cs typeface="Arial" panose="020B0604020202020204" pitchFamily="34" charset="0"/>
                <a:sym typeface="Times New Roman"/>
              </a:rPr>
              <a:t>(</a:t>
            </a:r>
            <a:r>
              <a:rPr lang="en" sz="1000" i="1" dirty="0" smtClean="0">
                <a:latin typeface="Arial" panose="020B0604020202020204" pitchFamily="34" charset="0"/>
                <a:ea typeface="Times New Roman"/>
                <a:cs typeface="Arial" panose="020B0604020202020204" pitchFamily="34" charset="0"/>
                <a:sym typeface="Times New Roman"/>
              </a:rPr>
              <a:t>2004</a:t>
            </a:r>
            <a:r>
              <a:rPr lang="hr-HR" sz="1000" i="1" dirty="0" smtClean="0">
                <a:latin typeface="Arial" panose="020B0604020202020204" pitchFamily="34" charset="0"/>
                <a:ea typeface="Times New Roman"/>
                <a:cs typeface="Arial" panose="020B0604020202020204" pitchFamily="34" charset="0"/>
                <a:sym typeface="Times New Roman"/>
              </a:rPr>
              <a:t>)</a:t>
            </a:r>
            <a:r>
              <a:rPr lang="en" sz="1000" i="1" dirty="0" smtClean="0">
                <a:latin typeface="Arial" panose="020B0604020202020204" pitchFamily="34" charset="0"/>
                <a:ea typeface="Times New Roman"/>
                <a:cs typeface="Arial" panose="020B0604020202020204" pitchFamily="34" charset="0"/>
                <a:sym typeface="Times New Roman"/>
              </a:rPr>
              <a:t> </a:t>
            </a:r>
            <a:r>
              <a:rPr lang="en" sz="1000" i="1" dirty="0">
                <a:latin typeface="Arial" panose="020B0604020202020204" pitchFamily="34" charset="0"/>
                <a:ea typeface="Times New Roman"/>
                <a:cs typeface="Arial" panose="020B0604020202020204" pitchFamily="34" charset="0"/>
                <a:sym typeface="Times New Roman"/>
              </a:rPr>
              <a:t>IUCN Legal Aspects of Connectivity Conservation: A Paper (pg. 14–18)</a:t>
            </a:r>
            <a:endParaRPr sz="1000" i="1" dirty="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lang="hr-HR" dirty="0" smtClean="0">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GB" b="1" dirty="0" smtClean="0">
                <a:latin typeface="Arial" panose="020B0604020202020204" pitchFamily="34" charset="0"/>
                <a:ea typeface="Times New Roman"/>
                <a:cs typeface="Arial" panose="020B0604020202020204" pitchFamily="34" charset="0"/>
                <a:sym typeface="Times New Roman"/>
              </a:rPr>
              <a:t>Transboundary Migration Conservation Area (TBMCA)</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US" dirty="0" smtClean="0">
                <a:latin typeface="Arial" panose="020B0604020202020204" pitchFamily="34" charset="0"/>
                <a:ea typeface="Times New Roman"/>
                <a:cs typeface="Arial" panose="020B0604020202020204" pitchFamily="34" charset="0"/>
                <a:sym typeface="Times New Roman"/>
              </a:rPr>
              <a:t>Connectivity</a:t>
            </a:r>
            <a:r>
              <a:rPr lang="en-US" baseline="0" dirty="0" smtClean="0">
                <a:latin typeface="Arial" panose="020B0604020202020204" pitchFamily="34" charset="0"/>
                <a:ea typeface="Times New Roman"/>
                <a:cs typeface="Arial" panose="020B0604020202020204" pitchFamily="34" charset="0"/>
                <a:sym typeface="Times New Roman"/>
              </a:rPr>
              <a:t> corridors</a:t>
            </a:r>
            <a:endParaRPr lang="hr-HR" baseline="0" dirty="0" smtClean="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hr-HR" dirty="0" smtClean="0">
                <a:latin typeface="Arial" panose="020B0604020202020204" pitchFamily="34" charset="0"/>
                <a:ea typeface="Times New Roman"/>
                <a:cs typeface="Arial" panose="020B0604020202020204" pitchFamily="34" charset="0"/>
                <a:sym typeface="Times New Roman"/>
              </a:rPr>
              <a:t>Allow</a:t>
            </a:r>
            <a:r>
              <a:rPr lang="en-US" dirty="0" smtClean="0">
                <a:latin typeface="Arial" panose="020B0604020202020204" pitchFamily="34" charset="0"/>
                <a:ea typeface="Times New Roman"/>
                <a:cs typeface="Arial" panose="020B0604020202020204" pitchFamily="34" charset="0"/>
                <a:sym typeface="Times New Roman"/>
              </a:rPr>
              <a:t> movement of populations of species across international boundaries and increase potential range</a:t>
            </a:r>
            <a:endParaRPr lang="hr-HR" dirty="0" smtClean="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hr-HR" dirty="0" smtClean="0">
                <a:latin typeface="Arial" panose="020B0604020202020204" pitchFamily="34" charset="0"/>
                <a:ea typeface="Times New Roman"/>
                <a:cs typeface="Arial" panose="020B0604020202020204" pitchFamily="34" charset="0"/>
                <a:sym typeface="Times New Roman"/>
              </a:rPr>
              <a:t>Can</a:t>
            </a:r>
            <a:r>
              <a:rPr lang="en-US" dirty="0" smtClean="0">
                <a:latin typeface="Arial" panose="020B0604020202020204" pitchFamily="34" charset="0"/>
                <a:ea typeface="Times New Roman"/>
                <a:cs typeface="Arial" panose="020B0604020202020204" pitchFamily="34" charset="0"/>
                <a:sym typeface="Times New Roman"/>
              </a:rPr>
              <a:t> build resilience in ecosystems and are important for climate change adaptation</a:t>
            </a:r>
            <a:endParaRPr dirty="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Types of </a:t>
            </a:r>
            <a:r>
              <a:rPr lang="en" dirty="0" smtClean="0">
                <a:latin typeface="Arial" panose="020B0604020202020204" pitchFamily="34" charset="0"/>
                <a:ea typeface="Times New Roman"/>
                <a:cs typeface="Arial" panose="020B0604020202020204" pitchFamily="34" charset="0"/>
                <a:sym typeface="Times New Roman"/>
              </a:rPr>
              <a:t>Corridors</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Continuous linear </a:t>
            </a:r>
            <a:r>
              <a:rPr lang="en" dirty="0" smtClean="0">
                <a:latin typeface="Arial" panose="020B0604020202020204" pitchFamily="34" charset="0"/>
                <a:ea typeface="Times New Roman"/>
                <a:cs typeface="Arial" panose="020B0604020202020204" pitchFamily="34" charset="0"/>
                <a:sym typeface="Times New Roman"/>
              </a:rPr>
              <a:t>corridor: e.g., </a:t>
            </a:r>
            <a:r>
              <a:rPr lang="en" baseline="0" dirty="0" smtClean="0">
                <a:latin typeface="Arial" panose="020B0604020202020204" pitchFamily="34" charset="0"/>
                <a:ea typeface="Times New Roman"/>
                <a:cs typeface="Arial" panose="020B0604020202020204" pitchFamily="34" charset="0"/>
                <a:sym typeface="Times New Roman"/>
              </a:rPr>
              <a:t>river and riverside habitat, narrow forest strip</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smtClean="0">
                <a:latin typeface="Arial" panose="020B0604020202020204" pitchFamily="34" charset="0"/>
                <a:ea typeface="Times New Roman"/>
                <a:cs typeface="Arial" panose="020B0604020202020204" pitchFamily="34" charset="0"/>
                <a:sym typeface="Times New Roman"/>
              </a:rPr>
              <a:t>Landscape</a:t>
            </a:r>
            <a:r>
              <a:rPr lang="en" baseline="0" dirty="0" smtClean="0">
                <a:latin typeface="Arial" panose="020B0604020202020204" pitchFamily="34" charset="0"/>
                <a:ea typeface="Times New Roman"/>
                <a:cs typeface="Arial" panose="020B0604020202020204" pitchFamily="34" charset="0"/>
                <a:sym typeface="Times New Roman"/>
              </a:rPr>
              <a:t> corridor: m</a:t>
            </a:r>
            <a:r>
              <a:rPr lang="en" dirty="0" smtClean="0">
                <a:latin typeface="Arial" panose="020B0604020202020204" pitchFamily="34" charset="0"/>
                <a:ea typeface="Times New Roman"/>
                <a:cs typeface="Arial" panose="020B0604020202020204" pitchFamily="34" charset="0"/>
                <a:sym typeface="Times New Roman"/>
              </a:rPr>
              <a:t>osaic </a:t>
            </a:r>
            <a:r>
              <a:rPr lang="en" dirty="0">
                <a:latin typeface="Arial" panose="020B0604020202020204" pitchFamily="34" charset="0"/>
                <a:ea typeface="Times New Roman"/>
                <a:cs typeface="Arial" panose="020B0604020202020204" pitchFamily="34" charset="0"/>
                <a:sym typeface="Times New Roman"/>
              </a:rPr>
              <a:t>of interlinked landscapes</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Stepping </a:t>
            </a:r>
            <a:r>
              <a:rPr lang="en" dirty="0" smtClean="0">
                <a:latin typeface="Arial" panose="020B0604020202020204" pitchFamily="34" charset="0"/>
                <a:ea typeface="Times New Roman"/>
                <a:cs typeface="Arial" panose="020B0604020202020204" pitchFamily="34" charset="0"/>
                <a:sym typeface="Times New Roman"/>
              </a:rPr>
              <a:t>stones: small patches of habitat that enable species to move, e.g. bird</a:t>
            </a:r>
            <a:r>
              <a:rPr lang="en" baseline="0" dirty="0" smtClean="0">
                <a:latin typeface="Arial" panose="020B0604020202020204" pitchFamily="34" charset="0"/>
                <a:ea typeface="Times New Roman"/>
                <a:cs typeface="Arial" panose="020B0604020202020204" pitchFamily="34" charset="0"/>
                <a:sym typeface="Times New Roman"/>
              </a:rPr>
              <a:t> feeding or resting grounds</a:t>
            </a:r>
            <a:r>
              <a:rPr lang="hr-HR" baseline="0" dirty="0" smtClean="0">
                <a:latin typeface="Arial" panose="020B0604020202020204" pitchFamily="34" charset="0"/>
                <a:ea typeface="Times New Roman"/>
                <a:cs typeface="Arial" panose="020B0604020202020204" pitchFamily="34" charset="0"/>
                <a:sym typeface="Times New Roman"/>
              </a:rPr>
              <a:t>.</a:t>
            </a: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4376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ceeaf980e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ceeaf980e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Photo credit: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lnSpc>
                <a:spcPct val="115000"/>
              </a:lnSpc>
              <a:spcBef>
                <a:spcPts val="0"/>
              </a:spcBef>
              <a:spcAft>
                <a:spcPts val="0"/>
              </a:spcAft>
              <a:buNone/>
            </a:pPr>
            <a:endParaRPr lang="hr-HR" sz="1200" i="1"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hr-HR" sz="1200" b="1" i="0" dirty="0" smtClean="0">
                <a:latin typeface="Arial" panose="020B0604020202020204" pitchFamily="34" charset="0"/>
                <a:ea typeface="Times New Roman"/>
                <a:cs typeface="Arial" panose="020B0604020202020204" pitchFamily="34" charset="0"/>
                <a:sym typeface="Times New Roman"/>
              </a:rPr>
              <a:t>Comparison of characteristics</a:t>
            </a:r>
            <a:r>
              <a:rPr lang="hr-HR" sz="1200" b="1" i="0" baseline="0" dirty="0" smtClean="0">
                <a:latin typeface="Arial" panose="020B0604020202020204" pitchFamily="34" charset="0"/>
                <a:ea typeface="Times New Roman"/>
                <a:cs typeface="Arial" panose="020B0604020202020204" pitchFamily="34" charset="0"/>
                <a:sym typeface="Times New Roman"/>
              </a:rPr>
              <a:t> of TBCAs</a:t>
            </a:r>
            <a:endParaRPr lang="en" sz="1200" b="1" i="0"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 sz="1200" i="0" dirty="0" smtClean="0">
                <a:latin typeface="Arial" panose="020B0604020202020204" pitchFamily="34" charset="0"/>
                <a:ea typeface="Times New Roman"/>
                <a:cs typeface="Arial" panose="020B0604020202020204" pitchFamily="34" charset="0"/>
                <a:sym typeface="Times New Roman"/>
              </a:rPr>
              <a:t>This</a:t>
            </a:r>
            <a:r>
              <a:rPr lang="en" sz="1200" i="0" baseline="0" dirty="0" smtClean="0">
                <a:latin typeface="Arial" panose="020B0604020202020204" pitchFamily="34" charset="0"/>
                <a:ea typeface="Times New Roman"/>
                <a:cs typeface="Arial" panose="020B0604020202020204" pitchFamily="34" charset="0"/>
                <a:sym typeface="Times New Roman"/>
              </a:rPr>
              <a:t> slide provides a comparison of the different types of TBCAs. It may be printed and given to participants as a handout.</a:t>
            </a:r>
          </a:p>
          <a:p>
            <a:pPr marL="0" lvl="0" indent="0" rtl="0">
              <a:lnSpc>
                <a:spcPct val="115000"/>
              </a:lnSpc>
              <a:spcBef>
                <a:spcPts val="0"/>
              </a:spcBef>
              <a:spcAft>
                <a:spcPts val="0"/>
              </a:spcAft>
              <a:buNone/>
            </a:pPr>
            <a:endParaRPr lang="en" sz="1200" i="0"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 sz="1200" dirty="0" smtClean="0">
                <a:latin typeface="Arial" panose="020B0604020202020204" pitchFamily="34" charset="0"/>
                <a:ea typeface="Times New Roman"/>
                <a:cs typeface="Arial" panose="020B0604020202020204" pitchFamily="34" charset="0"/>
                <a:sym typeface="Times New Roman"/>
              </a:rPr>
              <a:t>Comparison </a:t>
            </a:r>
            <a:r>
              <a:rPr lang="en" sz="1200" dirty="0">
                <a:latin typeface="Arial" panose="020B0604020202020204" pitchFamily="34" charset="0"/>
                <a:ea typeface="Times New Roman"/>
                <a:cs typeface="Arial" panose="020B0604020202020204" pitchFamily="34" charset="0"/>
                <a:sym typeface="Times New Roman"/>
              </a:rPr>
              <a:t>between the typology of </a:t>
            </a:r>
            <a:r>
              <a:rPr lang="hr-HR" sz="1200" dirty="0" smtClean="0">
                <a:latin typeface="Arial" panose="020B0604020202020204" pitchFamily="34" charset="0"/>
                <a:ea typeface="Times New Roman"/>
                <a:cs typeface="Arial" panose="020B0604020202020204" pitchFamily="34" charset="0"/>
                <a:sym typeface="Times New Roman"/>
              </a:rPr>
              <a:t>TBCAs</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smtClean="0">
                <a:latin typeface="Arial" panose="020B0604020202020204" pitchFamily="34" charset="0"/>
                <a:ea typeface="Times New Roman"/>
                <a:cs typeface="Arial" panose="020B0604020202020204" pitchFamily="34" charset="0"/>
                <a:sym typeface="Times New Roman"/>
              </a:rPr>
              <a:t>Cooperation </a:t>
            </a:r>
            <a:r>
              <a:rPr lang="en" sz="1200" dirty="0">
                <a:latin typeface="Arial" panose="020B0604020202020204" pitchFamily="34" charset="0"/>
                <a:ea typeface="Times New Roman"/>
                <a:cs typeface="Arial" panose="020B0604020202020204" pitchFamily="34" charset="0"/>
                <a:sym typeface="Times New Roman"/>
              </a:rPr>
              <a:t>across international </a:t>
            </a:r>
            <a:r>
              <a:rPr lang="en" sz="1200" dirty="0" smtClean="0">
                <a:latin typeface="Arial" panose="020B0604020202020204" pitchFamily="34" charset="0"/>
                <a:ea typeface="Times New Roman"/>
                <a:cs typeface="Arial" panose="020B0604020202020204" pitchFamily="34" charset="0"/>
                <a:sym typeface="Times New Roman"/>
              </a:rPr>
              <a:t>boundaries is found in all types of TBCAs</a:t>
            </a:r>
            <a:r>
              <a:rPr lang="hr-HR" sz="1200" dirty="0" smtClean="0">
                <a:latin typeface="Arial" panose="020B0604020202020204" pitchFamily="34" charset="0"/>
                <a:ea typeface="Times New Roman"/>
                <a:cs typeface="Arial" panose="020B0604020202020204" pitchFamily="34" charset="0"/>
                <a:sym typeface="Times New Roman"/>
              </a:rPr>
              <a:t>.</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smtClean="0">
                <a:latin typeface="Arial" panose="020B0604020202020204" pitchFamily="34" charset="0"/>
                <a:ea typeface="Times New Roman"/>
                <a:cs typeface="Arial" panose="020B0604020202020204" pitchFamily="34" charset="0"/>
                <a:sym typeface="Times New Roman"/>
              </a:rPr>
              <a:t>Protected</a:t>
            </a:r>
            <a:r>
              <a:rPr lang="en" sz="1200" baseline="0" dirty="0" smtClean="0">
                <a:latin typeface="Arial" panose="020B0604020202020204" pitchFamily="34" charset="0"/>
                <a:ea typeface="Times New Roman"/>
                <a:cs typeface="Arial" panose="020B0604020202020204" pitchFamily="34" charset="0"/>
                <a:sym typeface="Times New Roman"/>
              </a:rPr>
              <a:t> areas are necessary parts of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P</a:t>
            </a:r>
            <a:r>
              <a:rPr lang="en" sz="1200" baseline="0" dirty="0" smtClean="0">
                <a:latin typeface="Arial" panose="020B0604020202020204" pitchFamily="34" charset="0"/>
                <a:ea typeface="Times New Roman"/>
                <a:cs typeface="Arial" panose="020B0604020202020204" pitchFamily="34" charset="0"/>
                <a:sym typeface="Times New Roman"/>
              </a:rPr>
              <a:t>rotected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and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C</a:t>
            </a:r>
            <a:r>
              <a:rPr lang="en" sz="1200" baseline="0" dirty="0" smtClean="0">
                <a:latin typeface="Arial" panose="020B0604020202020204" pitchFamily="34" charset="0"/>
                <a:ea typeface="Times New Roman"/>
                <a:cs typeface="Arial" panose="020B0604020202020204" pitchFamily="34" charset="0"/>
                <a:sym typeface="Times New Roman"/>
              </a:rPr>
              <a:t>onservation </a:t>
            </a:r>
            <a:r>
              <a:rPr lang="hr-HR" sz="1200" baseline="0" dirty="0" smtClean="0">
                <a:latin typeface="Arial" panose="020B0604020202020204" pitchFamily="34" charset="0"/>
                <a:ea typeface="Times New Roman"/>
                <a:cs typeface="Arial" panose="020B0604020202020204" pitchFamily="34" charset="0"/>
                <a:sym typeface="Times New Roman"/>
              </a:rPr>
              <a:t>L</a:t>
            </a:r>
            <a:r>
              <a:rPr lang="en" sz="1200" baseline="0" dirty="0" smtClean="0">
                <a:latin typeface="Arial" panose="020B0604020202020204" pitchFamily="34" charset="0"/>
                <a:ea typeface="Times New Roman"/>
                <a:cs typeface="Arial" panose="020B0604020202020204" pitchFamily="34" charset="0"/>
                <a:sym typeface="Times New Roman"/>
              </a:rPr>
              <a:t>andscapes</a:t>
            </a:r>
            <a:r>
              <a:rPr lang="hr-HR" sz="1200" baseline="0" dirty="0" smtClean="0">
                <a:latin typeface="Arial" panose="020B0604020202020204" pitchFamily="34" charset="0"/>
                <a:ea typeface="Times New Roman"/>
                <a:cs typeface="Arial" panose="020B0604020202020204" pitchFamily="34" charset="0"/>
                <a:sym typeface="Times New Roman"/>
              </a:rPr>
              <a:t>/S</a:t>
            </a:r>
            <a:r>
              <a:rPr lang="en" sz="1200" baseline="0" dirty="0" smtClean="0">
                <a:latin typeface="Arial" panose="020B0604020202020204" pitchFamily="34" charset="0"/>
                <a:ea typeface="Times New Roman"/>
                <a:cs typeface="Arial" panose="020B0604020202020204" pitchFamily="34" charset="0"/>
                <a:sym typeface="Times New Roman"/>
              </a:rPr>
              <a:t>eascapes.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M</a:t>
            </a:r>
            <a:r>
              <a:rPr lang="en" sz="1200" baseline="0" dirty="0" smtClean="0">
                <a:latin typeface="Arial" panose="020B0604020202020204" pitchFamily="34" charset="0"/>
                <a:ea typeface="Times New Roman"/>
                <a:cs typeface="Arial" panose="020B0604020202020204" pitchFamily="34" charset="0"/>
                <a:sym typeface="Times New Roman"/>
              </a:rPr>
              <a:t>igration </a:t>
            </a:r>
            <a:r>
              <a:rPr lang="hr-HR" sz="1200" baseline="0" dirty="0" smtClean="0">
                <a:latin typeface="Arial" panose="020B0604020202020204" pitchFamily="34" charset="0"/>
                <a:ea typeface="Times New Roman"/>
                <a:cs typeface="Arial" panose="020B0604020202020204" pitchFamily="34" charset="0"/>
                <a:sym typeface="Times New Roman"/>
              </a:rPr>
              <a:t>C</a:t>
            </a:r>
            <a:r>
              <a:rPr lang="en" sz="1200" baseline="0" dirty="0" smtClean="0">
                <a:latin typeface="Arial" panose="020B0604020202020204" pitchFamily="34" charset="0"/>
                <a:ea typeface="Times New Roman"/>
                <a:cs typeface="Arial" panose="020B0604020202020204" pitchFamily="34" charset="0"/>
                <a:sym typeface="Times New Roman"/>
              </a:rPr>
              <a:t>onservation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may or may not contain protected areas.</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smtClean="0">
                <a:latin typeface="Arial" panose="020B0604020202020204" pitchFamily="34" charset="0"/>
                <a:ea typeface="Times New Roman"/>
                <a:cs typeface="Arial" panose="020B0604020202020204" pitchFamily="34" charset="0"/>
                <a:sym typeface="Times New Roman"/>
              </a:rPr>
              <a:t>Sustainably </a:t>
            </a:r>
            <a:r>
              <a:rPr lang="en" sz="1200" dirty="0">
                <a:latin typeface="Arial" panose="020B0604020202020204" pitchFamily="34" charset="0"/>
                <a:ea typeface="Times New Roman"/>
                <a:cs typeface="Arial" panose="020B0604020202020204" pitchFamily="34" charset="0"/>
                <a:sym typeface="Times New Roman"/>
              </a:rPr>
              <a:t>managed areas that are not protected </a:t>
            </a:r>
            <a:r>
              <a:rPr lang="en" sz="1200" dirty="0" smtClean="0">
                <a:latin typeface="Arial" panose="020B0604020202020204" pitchFamily="34" charset="0"/>
                <a:ea typeface="Times New Roman"/>
                <a:cs typeface="Arial" panose="020B0604020202020204" pitchFamily="34" charset="0"/>
                <a:sym typeface="Times New Roman"/>
              </a:rPr>
              <a:t>areas are found in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C</a:t>
            </a:r>
            <a:r>
              <a:rPr lang="en" sz="1200" baseline="0" dirty="0" smtClean="0">
                <a:latin typeface="Arial" panose="020B0604020202020204" pitchFamily="34" charset="0"/>
                <a:ea typeface="Times New Roman"/>
                <a:cs typeface="Arial" panose="020B0604020202020204" pitchFamily="34" charset="0"/>
                <a:sym typeface="Times New Roman"/>
              </a:rPr>
              <a:t>onservation </a:t>
            </a:r>
            <a:r>
              <a:rPr lang="hr-HR" sz="1200" baseline="0" dirty="0" smtClean="0">
                <a:latin typeface="Arial" panose="020B0604020202020204" pitchFamily="34" charset="0"/>
                <a:ea typeface="Times New Roman"/>
                <a:cs typeface="Arial" panose="020B0604020202020204" pitchFamily="34" charset="0"/>
                <a:sym typeface="Times New Roman"/>
              </a:rPr>
              <a:t>L</a:t>
            </a:r>
            <a:r>
              <a:rPr lang="en" sz="1200" baseline="0" dirty="0" smtClean="0">
                <a:latin typeface="Arial" panose="020B0604020202020204" pitchFamily="34" charset="0"/>
                <a:ea typeface="Times New Roman"/>
                <a:cs typeface="Arial" panose="020B0604020202020204" pitchFamily="34" charset="0"/>
                <a:sym typeface="Times New Roman"/>
              </a:rPr>
              <a:t>andscapes</a:t>
            </a:r>
            <a:r>
              <a:rPr lang="hr-HR" sz="1200" baseline="0" dirty="0" smtClean="0">
                <a:latin typeface="Arial" panose="020B0604020202020204" pitchFamily="34" charset="0"/>
                <a:ea typeface="Times New Roman"/>
                <a:cs typeface="Arial" panose="020B0604020202020204" pitchFamily="34" charset="0"/>
                <a:sym typeface="Times New Roman"/>
              </a:rPr>
              <a:t>/S</a:t>
            </a:r>
            <a:r>
              <a:rPr lang="en" sz="1200" baseline="0" dirty="0" smtClean="0">
                <a:latin typeface="Arial" panose="020B0604020202020204" pitchFamily="34" charset="0"/>
                <a:ea typeface="Times New Roman"/>
                <a:cs typeface="Arial" panose="020B0604020202020204" pitchFamily="34" charset="0"/>
                <a:sym typeface="Times New Roman"/>
              </a:rPr>
              <a:t>eascapes</a:t>
            </a:r>
            <a:r>
              <a:rPr lang="en" sz="1200" dirty="0" smtClean="0">
                <a:latin typeface="Arial" panose="020B0604020202020204" pitchFamily="34" charset="0"/>
                <a:ea typeface="Times New Roman"/>
                <a:cs typeface="Arial" panose="020B0604020202020204" pitchFamily="34" charset="0"/>
                <a:sym typeface="Times New Roman"/>
              </a:rPr>
              <a:t>. They may or may not be part of</a:t>
            </a:r>
            <a:r>
              <a:rPr lang="en" sz="1200" baseline="0" dirty="0" smtClean="0">
                <a:latin typeface="Arial" panose="020B0604020202020204" pitchFamily="34" charset="0"/>
                <a:ea typeface="Times New Roman"/>
                <a:cs typeface="Arial" panose="020B0604020202020204" pitchFamily="34" charset="0"/>
                <a:sym typeface="Times New Roman"/>
              </a:rPr>
              <a:t>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M</a:t>
            </a:r>
            <a:r>
              <a:rPr lang="en" sz="1200" baseline="0" dirty="0" smtClean="0">
                <a:latin typeface="Arial" panose="020B0604020202020204" pitchFamily="34" charset="0"/>
                <a:ea typeface="Times New Roman"/>
                <a:cs typeface="Arial" panose="020B0604020202020204" pitchFamily="34" charset="0"/>
                <a:sym typeface="Times New Roman"/>
              </a:rPr>
              <a:t>igration </a:t>
            </a:r>
            <a:r>
              <a:rPr lang="hr-HR" sz="1200" baseline="0" dirty="0" smtClean="0">
                <a:latin typeface="Arial" panose="020B0604020202020204" pitchFamily="34" charset="0"/>
                <a:ea typeface="Times New Roman"/>
                <a:cs typeface="Arial" panose="020B0604020202020204" pitchFamily="34" charset="0"/>
                <a:sym typeface="Times New Roman"/>
              </a:rPr>
              <a:t>C</a:t>
            </a:r>
            <a:r>
              <a:rPr lang="en" sz="1200" baseline="0" dirty="0" smtClean="0">
                <a:latin typeface="Arial" panose="020B0604020202020204" pitchFamily="34" charset="0"/>
                <a:ea typeface="Times New Roman"/>
                <a:cs typeface="Arial" panose="020B0604020202020204" pitchFamily="34" charset="0"/>
                <a:sym typeface="Times New Roman"/>
              </a:rPr>
              <a:t>onservation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P</a:t>
            </a:r>
            <a:r>
              <a:rPr lang="en" sz="1200" baseline="0" dirty="0" smtClean="0">
                <a:latin typeface="Arial" panose="020B0604020202020204" pitchFamily="34" charset="0"/>
                <a:ea typeface="Times New Roman"/>
                <a:cs typeface="Arial" panose="020B0604020202020204" pitchFamily="34" charset="0"/>
                <a:sym typeface="Times New Roman"/>
              </a:rPr>
              <a:t>rotected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do not contain sustainably managed areas </a:t>
            </a:r>
            <a:r>
              <a:rPr lang="hr-HR" sz="1200" baseline="0" dirty="0" smtClean="0">
                <a:latin typeface="Arial" panose="020B0604020202020204" pitchFamily="34" charset="0"/>
                <a:ea typeface="Times New Roman"/>
                <a:cs typeface="Arial" panose="020B0604020202020204" pitchFamily="34" charset="0"/>
                <a:sym typeface="Times New Roman"/>
              </a:rPr>
              <a:t>that are not </a:t>
            </a:r>
            <a:r>
              <a:rPr lang="en" sz="1200" baseline="0" dirty="0" smtClean="0">
                <a:latin typeface="Arial" panose="020B0604020202020204" pitchFamily="34" charset="0"/>
                <a:ea typeface="Times New Roman"/>
                <a:cs typeface="Arial" panose="020B0604020202020204" pitchFamily="34" charset="0"/>
                <a:sym typeface="Times New Roman"/>
              </a:rPr>
              <a:t>protected</a:t>
            </a:r>
            <a:r>
              <a:rPr lang="hr-HR" sz="1200" baseline="0" dirty="0" smtClean="0">
                <a:latin typeface="Arial" panose="020B0604020202020204" pitchFamily="34" charset="0"/>
                <a:ea typeface="Times New Roman"/>
                <a:cs typeface="Arial" panose="020B0604020202020204" pitchFamily="34" charset="0"/>
                <a:sym typeface="Times New Roman"/>
              </a:rPr>
              <a:t>.</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a:latin typeface="Arial" panose="020B0604020202020204" pitchFamily="34" charset="0"/>
                <a:ea typeface="Times New Roman"/>
                <a:cs typeface="Arial" panose="020B0604020202020204" pitchFamily="34" charset="0"/>
                <a:sym typeface="Times New Roman"/>
              </a:rPr>
              <a:t>Shared </a:t>
            </a:r>
            <a:r>
              <a:rPr lang="en" sz="1200" dirty="0" smtClean="0">
                <a:latin typeface="Arial" panose="020B0604020202020204" pitchFamily="34" charset="0"/>
                <a:ea typeface="Times New Roman"/>
                <a:cs typeface="Arial" panose="020B0604020202020204" pitchFamily="34" charset="0"/>
                <a:sym typeface="Times New Roman"/>
              </a:rPr>
              <a:t>ecosystems are found in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P</a:t>
            </a:r>
            <a:r>
              <a:rPr lang="en" sz="1200" baseline="0" dirty="0" smtClean="0">
                <a:latin typeface="Arial" panose="020B0604020202020204" pitchFamily="34" charset="0"/>
                <a:ea typeface="Times New Roman"/>
                <a:cs typeface="Arial" panose="020B0604020202020204" pitchFamily="34" charset="0"/>
                <a:sym typeface="Times New Roman"/>
              </a:rPr>
              <a:t>rotected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a:t>
            </a:r>
            <a:r>
              <a:rPr lang="en" sz="1200" dirty="0" smtClean="0">
                <a:latin typeface="Arial" panose="020B0604020202020204" pitchFamily="34" charset="0"/>
                <a:ea typeface="Times New Roman"/>
                <a:cs typeface="Arial" panose="020B0604020202020204" pitchFamily="34" charset="0"/>
                <a:sym typeface="Times New Roman"/>
              </a:rPr>
              <a:t>and</a:t>
            </a:r>
            <a:r>
              <a:rPr lang="en" sz="1200" baseline="0" dirty="0" smtClean="0">
                <a:latin typeface="Arial" panose="020B0604020202020204" pitchFamily="34" charset="0"/>
                <a:ea typeface="Times New Roman"/>
                <a:cs typeface="Arial" panose="020B0604020202020204" pitchFamily="34" charset="0"/>
                <a:sym typeface="Times New Roman"/>
              </a:rPr>
              <a:t> Transboundary Conservation Landscapes</a:t>
            </a:r>
            <a:r>
              <a:rPr lang="hr-HR" sz="1200" baseline="0" dirty="0" smtClean="0">
                <a:latin typeface="Arial" panose="020B0604020202020204" pitchFamily="34" charset="0"/>
                <a:ea typeface="Times New Roman"/>
                <a:cs typeface="Arial" panose="020B0604020202020204" pitchFamily="34" charset="0"/>
                <a:sym typeface="Times New Roman"/>
              </a:rPr>
              <a:t>/S</a:t>
            </a:r>
            <a:r>
              <a:rPr lang="en" sz="1200" baseline="0" dirty="0" smtClean="0">
                <a:latin typeface="Arial" panose="020B0604020202020204" pitchFamily="34" charset="0"/>
                <a:ea typeface="Times New Roman"/>
                <a:cs typeface="Arial" panose="020B0604020202020204" pitchFamily="34" charset="0"/>
                <a:sym typeface="Times New Roman"/>
              </a:rPr>
              <a:t>eascapes. They are not necessarily found in Transboundary Migration Conservation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a:latin typeface="Arial" panose="020B0604020202020204" pitchFamily="34" charset="0"/>
                <a:ea typeface="Times New Roman"/>
                <a:cs typeface="Arial" panose="020B0604020202020204" pitchFamily="34" charset="0"/>
                <a:sym typeface="Times New Roman"/>
              </a:rPr>
              <a:t>Physical proximity </a:t>
            </a:r>
            <a:r>
              <a:rPr lang="en" sz="1200" dirty="0" smtClean="0">
                <a:latin typeface="Arial" panose="020B0604020202020204" pitchFamily="34" charset="0"/>
                <a:ea typeface="Times New Roman"/>
                <a:cs typeface="Arial" panose="020B0604020202020204" pitchFamily="34" charset="0"/>
                <a:sym typeface="Times New Roman"/>
              </a:rPr>
              <a:t>between</a:t>
            </a:r>
            <a:r>
              <a:rPr lang="en" sz="1200" baseline="0" dirty="0" smtClean="0">
                <a:latin typeface="Arial" panose="020B0604020202020204" pitchFamily="34" charset="0"/>
                <a:ea typeface="Times New Roman"/>
                <a:cs typeface="Arial" panose="020B0604020202020204" pitchFamily="34" charset="0"/>
                <a:sym typeface="Times New Roman"/>
              </a:rPr>
              <a:t> units within a TBCA is neces</a:t>
            </a:r>
            <a:r>
              <a:rPr lang="en-US" sz="1200" baseline="0" dirty="0" smtClean="0">
                <a:latin typeface="Arial" panose="020B0604020202020204" pitchFamily="34" charset="0"/>
                <a:ea typeface="Times New Roman"/>
                <a:cs typeface="Arial" panose="020B0604020202020204" pitchFamily="34" charset="0"/>
                <a:sym typeface="Times New Roman"/>
              </a:rPr>
              <a:t>s</a:t>
            </a:r>
            <a:r>
              <a:rPr lang="en" sz="1200" baseline="0" dirty="0" smtClean="0">
                <a:latin typeface="Arial" panose="020B0604020202020204" pitchFamily="34" charset="0"/>
                <a:ea typeface="Times New Roman"/>
                <a:cs typeface="Arial" panose="020B0604020202020204" pitchFamily="34" charset="0"/>
                <a:sym typeface="Times New Roman"/>
              </a:rPr>
              <a:t>ary for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P</a:t>
            </a:r>
            <a:r>
              <a:rPr lang="en" sz="1200" baseline="0" dirty="0" smtClean="0">
                <a:latin typeface="Arial" panose="020B0604020202020204" pitchFamily="34" charset="0"/>
                <a:ea typeface="Times New Roman"/>
                <a:cs typeface="Arial" panose="020B0604020202020204" pitchFamily="34" charset="0"/>
                <a:sym typeface="Times New Roman"/>
              </a:rPr>
              <a:t>rotected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and Transboundary Conservation Landscapes</a:t>
            </a:r>
            <a:r>
              <a:rPr lang="hr-HR" sz="1200" baseline="0" dirty="0" smtClean="0">
                <a:latin typeface="Arial" panose="020B0604020202020204" pitchFamily="34" charset="0"/>
                <a:ea typeface="Times New Roman"/>
                <a:cs typeface="Arial" panose="020B0604020202020204" pitchFamily="34" charset="0"/>
                <a:sym typeface="Times New Roman"/>
              </a:rPr>
              <a:t>/S</a:t>
            </a:r>
            <a:r>
              <a:rPr lang="en" sz="1200" baseline="0" dirty="0" smtClean="0">
                <a:latin typeface="Arial" panose="020B0604020202020204" pitchFamily="34" charset="0"/>
                <a:ea typeface="Times New Roman"/>
                <a:cs typeface="Arial" panose="020B0604020202020204" pitchFamily="34" charset="0"/>
                <a:sym typeface="Times New Roman"/>
              </a:rPr>
              <a:t>eascapes, but not Transboundary Migration Conservation Areas, which can take the form of stepping stones or resting areas for migratory birds.</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a:latin typeface="Arial" panose="020B0604020202020204" pitchFamily="34" charset="0"/>
                <a:ea typeface="Times New Roman"/>
                <a:cs typeface="Arial" panose="020B0604020202020204" pitchFamily="34" charset="0"/>
                <a:sym typeface="Times New Roman"/>
              </a:rPr>
              <a:t>Transboundary cooperation in species/habitat </a:t>
            </a:r>
            <a:r>
              <a:rPr lang="en" sz="1200" dirty="0" smtClean="0">
                <a:latin typeface="Arial" panose="020B0604020202020204" pitchFamily="34" charset="0"/>
                <a:ea typeface="Times New Roman"/>
                <a:cs typeface="Arial" panose="020B0604020202020204" pitchFamily="34" charset="0"/>
                <a:sym typeface="Times New Roman"/>
              </a:rPr>
              <a:t>management is found in all forms of TBCA. </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a:latin typeface="Arial" panose="020B0604020202020204" pitchFamily="34" charset="0"/>
                <a:ea typeface="Times New Roman"/>
                <a:cs typeface="Arial" panose="020B0604020202020204" pitchFamily="34" charset="0"/>
                <a:sym typeface="Times New Roman"/>
              </a:rPr>
              <a:t>Protection of migratory species </a:t>
            </a:r>
            <a:r>
              <a:rPr lang="en" sz="1200" dirty="0" smtClean="0">
                <a:latin typeface="Arial" panose="020B0604020202020204" pitchFamily="34" charset="0"/>
                <a:ea typeface="Times New Roman"/>
                <a:cs typeface="Arial" panose="020B0604020202020204" pitchFamily="34" charset="0"/>
                <a:sym typeface="Times New Roman"/>
              </a:rPr>
              <a:t>is necessary in</a:t>
            </a:r>
            <a:r>
              <a:rPr lang="en" sz="1200" baseline="0" dirty="0" smtClean="0">
                <a:latin typeface="Arial" panose="020B0604020202020204" pitchFamily="34" charset="0"/>
                <a:ea typeface="Times New Roman"/>
                <a:cs typeface="Arial" panose="020B0604020202020204" pitchFamily="34" charset="0"/>
                <a:sym typeface="Times New Roman"/>
              </a:rPr>
              <a:t> Transboundary Migration Conservation Areas, but not necessarily other forms of TBCA.</a:t>
            </a:r>
            <a:endParaRPr sz="1200" dirty="0">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 sz="1200" dirty="0">
                <a:latin typeface="Arial" panose="020B0604020202020204" pitchFamily="34" charset="0"/>
                <a:ea typeface="Times New Roman"/>
                <a:cs typeface="Arial" panose="020B0604020202020204" pitchFamily="34" charset="0"/>
                <a:sym typeface="Times New Roman"/>
              </a:rPr>
              <a:t>Cooperation in day-to-day management, strengthening of local community relations, visitor management, and security </a:t>
            </a:r>
            <a:r>
              <a:rPr lang="en" sz="1200" dirty="0" smtClean="0">
                <a:latin typeface="Arial" panose="020B0604020202020204" pitchFamily="34" charset="0"/>
                <a:ea typeface="Times New Roman"/>
                <a:cs typeface="Arial" panose="020B0604020202020204" pitchFamily="34" charset="0"/>
                <a:sym typeface="Times New Roman"/>
              </a:rPr>
              <a:t>considerations</a:t>
            </a:r>
            <a:r>
              <a:rPr lang="en" sz="1200" baseline="0" dirty="0" smtClean="0">
                <a:latin typeface="Arial" panose="020B0604020202020204" pitchFamily="34" charset="0"/>
                <a:ea typeface="Times New Roman"/>
                <a:cs typeface="Arial" panose="020B0604020202020204" pitchFamily="34" charset="0"/>
                <a:sym typeface="Times New Roman"/>
              </a:rPr>
              <a:t> may be found in </a:t>
            </a:r>
            <a:r>
              <a:rPr lang="hr-HR" sz="1200" baseline="0" dirty="0" smtClean="0">
                <a:latin typeface="Arial" panose="020B0604020202020204" pitchFamily="34" charset="0"/>
                <a:ea typeface="Times New Roman"/>
                <a:cs typeface="Arial" panose="020B0604020202020204" pitchFamily="34" charset="0"/>
                <a:sym typeface="Times New Roman"/>
              </a:rPr>
              <a:t>T</a:t>
            </a:r>
            <a:r>
              <a:rPr lang="en" sz="1200" baseline="0" dirty="0" smtClean="0">
                <a:latin typeface="Arial" panose="020B0604020202020204" pitchFamily="34" charset="0"/>
                <a:ea typeface="Times New Roman"/>
                <a:cs typeface="Arial" panose="020B0604020202020204" pitchFamily="34" charset="0"/>
                <a:sym typeface="Times New Roman"/>
              </a:rPr>
              <a:t>ransboundary </a:t>
            </a:r>
            <a:r>
              <a:rPr lang="hr-HR" sz="1200" baseline="0" dirty="0" smtClean="0">
                <a:latin typeface="Arial" panose="020B0604020202020204" pitchFamily="34" charset="0"/>
                <a:ea typeface="Times New Roman"/>
                <a:cs typeface="Arial" panose="020B0604020202020204" pitchFamily="34" charset="0"/>
                <a:sym typeface="Times New Roman"/>
              </a:rPr>
              <a:t>P</a:t>
            </a:r>
            <a:r>
              <a:rPr lang="en" sz="1200" baseline="0" dirty="0" smtClean="0">
                <a:latin typeface="Arial" panose="020B0604020202020204" pitchFamily="34" charset="0"/>
                <a:ea typeface="Times New Roman"/>
                <a:cs typeface="Arial" panose="020B0604020202020204" pitchFamily="34" charset="0"/>
                <a:sym typeface="Times New Roman"/>
              </a:rPr>
              <a:t>rotected </a:t>
            </a:r>
            <a:r>
              <a:rPr lang="hr-HR" sz="1200" baseline="0" dirty="0" smtClean="0">
                <a:latin typeface="Arial" panose="020B0604020202020204" pitchFamily="34" charset="0"/>
                <a:ea typeface="Times New Roman"/>
                <a:cs typeface="Arial" panose="020B0604020202020204" pitchFamily="34" charset="0"/>
                <a:sym typeface="Times New Roman"/>
              </a:rPr>
              <a:t>A</a:t>
            </a:r>
            <a:r>
              <a:rPr lang="en" sz="1200" baseline="0" dirty="0" smtClean="0">
                <a:latin typeface="Arial" panose="020B0604020202020204" pitchFamily="34" charset="0"/>
                <a:ea typeface="Times New Roman"/>
                <a:cs typeface="Arial" panose="020B0604020202020204" pitchFamily="34" charset="0"/>
                <a:sym typeface="Times New Roman"/>
              </a:rPr>
              <a:t>reas </a:t>
            </a:r>
            <a:r>
              <a:rPr lang="en" sz="1200" dirty="0" smtClean="0">
                <a:latin typeface="Arial" panose="020B0604020202020204" pitchFamily="34" charset="0"/>
                <a:ea typeface="Times New Roman"/>
                <a:cs typeface="Arial" panose="020B0604020202020204" pitchFamily="34" charset="0"/>
                <a:sym typeface="Times New Roman"/>
              </a:rPr>
              <a:t>and</a:t>
            </a:r>
            <a:r>
              <a:rPr lang="en" sz="1200" baseline="0" dirty="0" smtClean="0">
                <a:latin typeface="Arial" panose="020B0604020202020204" pitchFamily="34" charset="0"/>
                <a:ea typeface="Times New Roman"/>
                <a:cs typeface="Arial" panose="020B0604020202020204" pitchFamily="34" charset="0"/>
                <a:sym typeface="Times New Roman"/>
              </a:rPr>
              <a:t> Transboundary Conservation Landscapes</a:t>
            </a:r>
            <a:r>
              <a:rPr lang="hr-HR" sz="1200" baseline="0" dirty="0" smtClean="0">
                <a:latin typeface="Arial" panose="020B0604020202020204" pitchFamily="34" charset="0"/>
                <a:ea typeface="Times New Roman"/>
                <a:cs typeface="Arial" panose="020B0604020202020204" pitchFamily="34" charset="0"/>
                <a:sym typeface="Times New Roman"/>
              </a:rPr>
              <a:t>/S</a:t>
            </a:r>
            <a:r>
              <a:rPr lang="en" sz="1200" baseline="0" dirty="0" smtClean="0">
                <a:latin typeface="Arial" panose="020B0604020202020204" pitchFamily="34" charset="0"/>
                <a:ea typeface="Times New Roman"/>
                <a:cs typeface="Arial" panose="020B0604020202020204" pitchFamily="34" charset="0"/>
                <a:sym typeface="Times New Roman"/>
              </a:rPr>
              <a:t>eascapes, but not necessarily Transboundary Migration Conservation Areas.</a:t>
            </a:r>
            <a:endParaRPr sz="1200" dirty="0">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sz="1200"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24746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ceeaf980e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ceeaf980e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i="1" dirty="0">
                <a:latin typeface="Arial" panose="020B0604020202020204" pitchFamily="34" charset="0"/>
                <a:ea typeface="Times New Roman"/>
                <a:cs typeface="Arial" panose="020B0604020202020204" pitchFamily="34" charset="0"/>
                <a:sym typeface="Times New Roman"/>
              </a:rPr>
              <a:t>Photo Credit: Waterton-Glacier International Peace </a:t>
            </a:r>
            <a:r>
              <a:rPr lang="en" sz="1000" i="1" dirty="0" smtClean="0">
                <a:latin typeface="Arial" panose="020B0604020202020204" pitchFamily="34" charset="0"/>
                <a:ea typeface="Times New Roman"/>
                <a:cs typeface="Arial" panose="020B0604020202020204" pitchFamily="34" charset="0"/>
                <a:sym typeface="Times New Roman"/>
              </a:rPr>
              <a:t>Park ©</a:t>
            </a:r>
            <a:r>
              <a:rPr lang="hr-HR" sz="1000" i="1" dirty="0" smtClean="0">
                <a:latin typeface="Arial" panose="020B0604020202020204" pitchFamily="34" charset="0"/>
                <a:ea typeface="Times New Roman"/>
                <a:cs typeface="Arial" panose="020B0604020202020204" pitchFamily="34" charset="0"/>
                <a:sym typeface="Times New Roman"/>
              </a:rPr>
              <a:t>Maja</a:t>
            </a:r>
            <a:r>
              <a:rPr lang="hr-HR" sz="1000" i="1" baseline="0" dirty="0" smtClean="0">
                <a:latin typeface="Arial" panose="020B0604020202020204" pitchFamily="34" charset="0"/>
                <a:ea typeface="Times New Roman"/>
                <a:cs typeface="Arial" panose="020B0604020202020204" pitchFamily="34" charset="0"/>
                <a:sym typeface="Times New Roman"/>
              </a:rPr>
              <a:t> Vasilijević</a:t>
            </a:r>
            <a:endParaRPr sz="1000" i="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 b="1" dirty="0" smtClean="0">
                <a:latin typeface="Arial" panose="020B0604020202020204" pitchFamily="34" charset="0"/>
                <a:ea typeface="Times New Roman"/>
                <a:cs typeface="Arial" panose="020B0604020202020204" pitchFamily="34" charset="0"/>
                <a:sym typeface="Times New Roman"/>
              </a:rPr>
              <a:t>Special </a:t>
            </a:r>
            <a:r>
              <a:rPr lang="en" b="1" dirty="0">
                <a:latin typeface="Arial" panose="020B0604020202020204" pitchFamily="34" charset="0"/>
                <a:ea typeface="Times New Roman"/>
                <a:cs typeface="Arial" panose="020B0604020202020204" pitchFamily="34" charset="0"/>
                <a:sym typeface="Times New Roman"/>
              </a:rPr>
              <a:t>Designation: </a:t>
            </a:r>
            <a:r>
              <a:rPr lang="en" b="1" dirty="0" smtClean="0">
                <a:latin typeface="Arial" panose="020B0604020202020204" pitchFamily="34" charset="0"/>
                <a:ea typeface="Times New Roman"/>
                <a:cs typeface="Arial" panose="020B0604020202020204" pitchFamily="34" charset="0"/>
                <a:sym typeface="Times New Roman"/>
              </a:rPr>
              <a:t>Park </a:t>
            </a:r>
            <a:r>
              <a:rPr lang="en" b="1" dirty="0">
                <a:latin typeface="Arial" panose="020B0604020202020204" pitchFamily="34" charset="0"/>
                <a:ea typeface="Times New Roman"/>
                <a:cs typeface="Arial" panose="020B0604020202020204" pitchFamily="34" charset="0"/>
                <a:sym typeface="Times New Roman"/>
              </a:rPr>
              <a:t>for Peace </a:t>
            </a:r>
            <a:endParaRPr lang="hr-HR" b="1"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hr-HR" dirty="0" smtClean="0">
                <a:latin typeface="Arial" panose="020B0604020202020204" pitchFamily="34" charset="0"/>
                <a:ea typeface="Times New Roman"/>
                <a:cs typeface="Arial" panose="020B0604020202020204" pitchFamily="34" charset="0"/>
                <a:sym typeface="Times New Roman"/>
              </a:rPr>
              <a:t>Defined in </a:t>
            </a:r>
            <a:r>
              <a:rPr lang="hr-HR" b="0" i="0" baseline="0" dirty="0" smtClean="0">
                <a:solidFill>
                  <a:schemeClr val="dk1"/>
                </a:solidFill>
                <a:latin typeface="Arial" panose="020B0604020202020204" pitchFamily="34" charset="0"/>
                <a:ea typeface="Times New Roman"/>
                <a:cs typeface="Arial" panose="020B0604020202020204" pitchFamily="34" charset="0"/>
                <a:sym typeface="Times New Roman"/>
              </a:rPr>
              <a:t>IUCN WCPA Best Practice Guidelines as</a:t>
            </a:r>
            <a:r>
              <a:rPr lang="hr-HR" dirty="0" smtClean="0">
                <a:latin typeface="Arial" panose="020B0604020202020204" pitchFamily="34" charset="0"/>
                <a:ea typeface="Times New Roman"/>
                <a:cs typeface="Arial" panose="020B0604020202020204" pitchFamily="34" charset="0"/>
                <a:sym typeface="Times New Roman"/>
              </a:rPr>
              <a:t> </a:t>
            </a:r>
            <a:r>
              <a:rPr lang="en-US" dirty="0" smtClean="0">
                <a:latin typeface="Arial" panose="020B0604020202020204" pitchFamily="34" charset="0"/>
                <a:ea typeface="Times New Roman"/>
                <a:cs typeface="Arial" panose="020B0604020202020204" pitchFamily="34" charset="0"/>
                <a:sym typeface="Times New Roman"/>
              </a:rPr>
              <a:t>”a special designation that may be applied to any of the three types of TBCAs, and is dedicated to the promotion, celebration and/or commemoration of peace and cooperation.”</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Times New Roman"/>
              <a:buChar char="●"/>
              <a:tabLst/>
              <a:defRPr/>
            </a:pPr>
            <a:r>
              <a:rPr lang="en" dirty="0" smtClean="0">
                <a:latin typeface="Arial" panose="020B0604020202020204" pitchFamily="34" charset="0"/>
                <a:ea typeface="Times New Roman"/>
                <a:cs typeface="Arial" panose="020B0604020202020204" pitchFamily="34" charset="0"/>
                <a:sym typeface="Times New Roman"/>
              </a:rPr>
              <a:t>Characteristics of Parks for Peace</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Celebrates endurance of long-standing peaceful relations</a:t>
            </a:r>
            <a:endParaRPr dirty="0">
              <a:latin typeface="Arial" panose="020B0604020202020204" pitchFamily="34" charset="0"/>
              <a:ea typeface="Times New Roman"/>
              <a:cs typeface="Arial" panose="020B0604020202020204" pitchFamily="34" charset="0"/>
              <a:sym typeface="Times New Roman"/>
            </a:endParaRPr>
          </a:p>
          <a:p>
            <a:pPr marL="914400" lvl="1" indent="-298450" rtl="0">
              <a:lnSpc>
                <a:spcPct val="115000"/>
              </a:lnSpc>
              <a:spcBef>
                <a:spcPts val="0"/>
              </a:spcBef>
              <a:spcAft>
                <a:spcPts val="0"/>
              </a:spcAft>
              <a:buClr>
                <a:schemeClr val="dk1"/>
              </a:buClr>
              <a:buSzPts val="1100"/>
              <a:buFont typeface="Times New Roman"/>
              <a:buChar char="○"/>
            </a:pPr>
            <a:r>
              <a:rPr lang="en" dirty="0">
                <a:latin typeface="Arial" panose="020B0604020202020204" pitchFamily="34" charset="0"/>
                <a:ea typeface="Times New Roman"/>
                <a:cs typeface="Arial" panose="020B0604020202020204" pitchFamily="34" charset="0"/>
                <a:sym typeface="Times New Roman"/>
              </a:rPr>
              <a:t>Reinforces or promotes future peaceful relations </a:t>
            </a:r>
            <a:endParaRPr lang="hr-HR"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hr-HR" dirty="0" smtClean="0">
                <a:latin typeface="Arial" panose="020B0604020202020204" pitchFamily="34" charset="0"/>
                <a:ea typeface="Times New Roman"/>
                <a:cs typeface="Arial" panose="020B0604020202020204" pitchFamily="34" charset="0"/>
                <a:sym typeface="Times New Roman"/>
              </a:rPr>
              <a:t>*</a:t>
            </a:r>
            <a:r>
              <a:rPr lang="en" dirty="0" smtClean="0">
                <a:latin typeface="Arial" panose="020B0604020202020204" pitchFamily="34" charset="0"/>
                <a:ea typeface="Times New Roman"/>
                <a:cs typeface="Arial" panose="020B0604020202020204" pitchFamily="34" charset="0"/>
                <a:sym typeface="Times New Roman"/>
              </a:rPr>
              <a:t>Note: IUCN uses the term “Park for Peace” rather than “Peace Park”, recognizing that “Peace Park” can be used for situations not related to transboundary conservation, such as battlefield</a:t>
            </a:r>
            <a:r>
              <a:rPr lang="en" baseline="0" dirty="0" smtClean="0">
                <a:latin typeface="Arial" panose="020B0604020202020204" pitchFamily="34" charset="0"/>
                <a:ea typeface="Times New Roman"/>
                <a:cs typeface="Arial" panose="020B0604020202020204" pitchFamily="34" charset="0"/>
                <a:sym typeface="Times New Roman"/>
              </a:rPr>
              <a:t> commemoration or protected areas entirely within one country.</a:t>
            </a:r>
            <a:endParaRPr lang="hr-HR"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Font typeface="Times New Roman"/>
              <a:buChar char="●"/>
            </a:pPr>
            <a:r>
              <a:rPr lang="en-GB" baseline="0" dirty="0" smtClean="0">
                <a:latin typeface="Arial" panose="020B0604020202020204" pitchFamily="34" charset="0"/>
                <a:ea typeface="Times New Roman"/>
                <a:cs typeface="Arial" panose="020B0604020202020204" pitchFamily="34" charset="0"/>
                <a:sym typeface="Times New Roman"/>
              </a:rPr>
              <a:t>Note on the revised terminology: Under the new typology, a Park for Peace can be applied to any of the three types of TBCAs, not just Transboundary Protected Areas (as was the case under the old terminology).</a:t>
            </a:r>
            <a:endParaRPr lang="en-GB" dirty="0" smtClean="0">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8243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ceeaf980e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ceeaf980e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Photo credit: </a:t>
            </a:r>
            <a:r>
              <a:rPr lang="en-GB" sz="8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8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8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endParaRPr lang="en-US" sz="1000" i="1"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i="1" baseline="0" dirty="0" smtClean="0">
                <a:solidFill>
                  <a:schemeClr val="dk1"/>
                </a:solidFill>
                <a:latin typeface="Arial" panose="020B0604020202020204" pitchFamily="34" charset="0"/>
                <a:ea typeface="Times New Roman"/>
                <a:cs typeface="Arial" panose="020B0604020202020204" pitchFamily="34" charset="0"/>
                <a:sym typeface="Times New Roman"/>
              </a:rPr>
              <a:t>Map Credit</a:t>
            </a: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US" sz="1000" i="1" baseline="0" dirty="0" smtClean="0">
                <a:solidFill>
                  <a:schemeClr val="dk1"/>
                </a:solidFill>
                <a:latin typeface="Arial" panose="020B0604020202020204" pitchFamily="34" charset="0"/>
                <a:ea typeface="Times New Roman"/>
                <a:cs typeface="Arial" panose="020B0604020202020204" pitchFamily="34" charset="0"/>
                <a:sym typeface="Times New Roman"/>
              </a:rPr>
              <a:t>Glacier National Park: National Park Service (public domain); Eastern Tropical Pacific Marine Corridor</a:t>
            </a: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US" sz="1000" i="1" baseline="0" dirty="0" err="1" smtClean="0">
                <a:solidFill>
                  <a:schemeClr val="dk1"/>
                </a:solidFill>
                <a:latin typeface="Arial" panose="020B0604020202020204" pitchFamily="34" charset="0"/>
                <a:ea typeface="Times New Roman"/>
                <a:cs typeface="Arial" panose="020B0604020202020204" pitchFamily="34" charset="0"/>
                <a:sym typeface="Times New Roman"/>
              </a:rPr>
              <a:t>Marpelo</a:t>
            </a:r>
            <a:r>
              <a:rPr lang="en-US" sz="1000" i="1" baseline="0" dirty="0" smtClean="0">
                <a:solidFill>
                  <a:schemeClr val="dk1"/>
                </a:solidFill>
                <a:latin typeface="Arial" panose="020B0604020202020204" pitchFamily="34" charset="0"/>
                <a:ea typeface="Times New Roman"/>
                <a:cs typeface="Arial" panose="020B0604020202020204" pitchFamily="34" charset="0"/>
                <a:sym typeface="Times New Roman"/>
              </a:rPr>
              <a:t> Foundation; WAP complex ©</a:t>
            </a:r>
            <a:r>
              <a:rPr lang="en-US" sz="1000" i="1" baseline="0" dirty="0" err="1" smtClean="0">
                <a:solidFill>
                  <a:schemeClr val="dk1"/>
                </a:solidFill>
                <a:latin typeface="Arial" panose="020B0604020202020204" pitchFamily="34" charset="0"/>
                <a:ea typeface="Times New Roman"/>
                <a:cs typeface="Arial" panose="020B0604020202020204" pitchFamily="34" charset="0"/>
                <a:sym typeface="Times New Roman"/>
              </a:rPr>
              <a:t>Gregor</a:t>
            </a:r>
            <a:r>
              <a:rPr lang="en-US" sz="1000" i="1" baseline="0" dirty="0" smtClean="0">
                <a:solidFill>
                  <a:schemeClr val="dk1"/>
                </a:solidFill>
                <a:latin typeface="Arial" panose="020B0604020202020204" pitchFamily="34" charset="0"/>
                <a:ea typeface="Times New Roman"/>
                <a:cs typeface="Arial" panose="020B0604020202020204" pitchFamily="34" charset="0"/>
                <a:sym typeface="Times New Roman"/>
              </a:rPr>
              <a:t> Rom (CC BY-SA 4.0) </a:t>
            </a:r>
          </a:p>
          <a:p>
            <a:pPr marL="0" lvl="0" indent="0" rtl="0">
              <a:lnSpc>
                <a:spcPct val="80000"/>
              </a:lnSpc>
              <a:spcBef>
                <a:spcPts val="0"/>
              </a:spcBef>
              <a:spcAft>
                <a:spcPts val="0"/>
              </a:spcAft>
              <a:buNone/>
            </a:pPr>
            <a:endParaRPr lang="hr-HR" sz="1000" i="1"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80000"/>
              </a:lnSpc>
              <a:spcBef>
                <a:spcPts val="0"/>
              </a:spcBef>
              <a:spcAft>
                <a:spcPts val="0"/>
              </a:spcAft>
              <a:buNone/>
            </a:pPr>
            <a:r>
              <a:rPr lang="hr-HR" sz="1000" b="1" i="0" baseline="0" dirty="0" smtClean="0">
                <a:solidFill>
                  <a:schemeClr val="dk1"/>
                </a:solidFill>
                <a:latin typeface="Arial" panose="020B0604020202020204" pitchFamily="34" charset="0"/>
                <a:ea typeface="Times New Roman"/>
                <a:cs typeface="Arial" panose="020B0604020202020204" pitchFamily="34" charset="0"/>
                <a:sym typeface="Times New Roman"/>
              </a:rPr>
              <a:t>Typology of TBCAs: Examples</a:t>
            </a:r>
            <a:endParaRPr lang="en-US" sz="1000" b="1"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80000"/>
              </a:lnSpc>
              <a:spcBef>
                <a:spcPts val="0"/>
              </a:spcBef>
              <a:spcAft>
                <a:spcPts val="0"/>
              </a:spcAft>
              <a:buNone/>
            </a:pP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The following slides provide detailed examples of different types of </a:t>
            </a:r>
            <a:r>
              <a:rPr lang="hr-HR"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TBCAs</a:t>
            </a: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a:t>
            </a:r>
          </a:p>
          <a:p>
            <a:pPr marL="0" lvl="0" indent="0" rtl="0">
              <a:lnSpc>
                <a:spcPct val="80000"/>
              </a:lnSpc>
              <a:spcBef>
                <a:spcPts val="0"/>
              </a:spcBef>
              <a:spcAft>
                <a:spcPts val="0"/>
              </a:spcAft>
              <a:buNone/>
            </a:pP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sz="1000" i="0"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80000"/>
              </a:lnSpc>
              <a:spcBef>
                <a:spcPts val="0"/>
              </a:spcBef>
              <a:spcAft>
                <a:spcPts val="0"/>
              </a:spcAft>
              <a:buClr>
                <a:schemeClr val="dk1"/>
              </a:buClr>
              <a:buSzPts val="1100"/>
              <a:buFont typeface="Arial"/>
              <a:buNone/>
            </a:pPr>
            <a:r>
              <a:rPr lang="en-US" sz="1000" i="0" dirty="0" smtClean="0">
                <a:solidFill>
                  <a:schemeClr val="dk1"/>
                </a:solidFill>
                <a:latin typeface="Arial" panose="020B0604020202020204" pitchFamily="34" charset="0"/>
                <a:ea typeface="Times New Roman"/>
                <a:cs typeface="Arial" panose="020B0604020202020204" pitchFamily="34" charset="0"/>
                <a:sym typeface="Times New Roman"/>
              </a:rPr>
              <a:t>The</a:t>
            </a: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 slides and accompanying notes may be printed out for participants as handouts.</a:t>
            </a:r>
          </a:p>
          <a:p>
            <a:pPr marL="0" lvl="0" indent="0" rtl="0">
              <a:lnSpc>
                <a:spcPct val="80000"/>
              </a:lnSpc>
              <a:spcBef>
                <a:spcPts val="0"/>
              </a:spcBef>
              <a:spcAft>
                <a:spcPts val="0"/>
              </a:spcAft>
              <a:buClr>
                <a:schemeClr val="dk1"/>
              </a:buClr>
              <a:buSzPts val="1100"/>
              <a:buFont typeface="Arial"/>
              <a:buNone/>
            </a:pPr>
            <a:endPar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80000"/>
              </a:lnSpc>
              <a:spcBef>
                <a:spcPts val="0"/>
              </a:spcBef>
              <a:spcAft>
                <a:spcPts val="0"/>
              </a:spcAft>
              <a:buClr>
                <a:schemeClr val="dk1"/>
              </a:buClr>
              <a:buSzPts val="1100"/>
              <a:buFont typeface="Arial"/>
              <a:buNone/>
            </a:pPr>
            <a:r>
              <a:rPr lang="en-US" sz="1000" i="0" baseline="0" dirty="0" smtClean="0">
                <a:solidFill>
                  <a:schemeClr val="dk1"/>
                </a:solidFill>
                <a:latin typeface="Arial" panose="020B0604020202020204" pitchFamily="34" charset="0"/>
                <a:ea typeface="Times New Roman"/>
                <a:cs typeface="Arial" panose="020B0604020202020204" pitchFamily="34" charset="0"/>
                <a:sym typeface="Times New Roman"/>
              </a:rPr>
              <a:t>Alternatively, case studies from the participants’ regions or countries can be substituted for these examples.</a:t>
            </a:r>
            <a:endParaRPr sz="1000" i="0"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66625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ceeaf980e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ceeaf980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700" i="1" dirty="0" smtClean="0">
                <a:latin typeface="Arial" panose="020B0604020202020204" pitchFamily="34" charset="0"/>
                <a:ea typeface="Times New Roman"/>
                <a:cs typeface="Arial" panose="020B0604020202020204" pitchFamily="34" charset="0"/>
                <a:sym typeface="Times New Roman"/>
              </a:rPr>
              <a:t>Photo </a:t>
            </a:r>
            <a:r>
              <a:rPr lang="en-GB" sz="9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credit:</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spcBef>
                <a:spcPts val="0"/>
              </a:spcBef>
              <a:spcAft>
                <a:spcPts val="0"/>
              </a:spcAft>
              <a:buNone/>
            </a:pPr>
            <a:endParaRPr lang="en-US" sz="12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algn="l" rtl="0">
              <a:lnSpc>
                <a:spcPct val="115000"/>
              </a:lnSpc>
              <a:spcBef>
                <a:spcPts val="0"/>
              </a:spcBef>
              <a:spcAft>
                <a:spcPts val="0"/>
              </a:spcAft>
              <a:buNone/>
            </a:pPr>
            <a:r>
              <a:rPr lang="en-US" sz="1200" b="1" dirty="0" smtClean="0">
                <a:solidFill>
                  <a:schemeClr val="dk1"/>
                </a:solidFill>
              </a:rPr>
              <a:t>Factors</a:t>
            </a:r>
            <a:r>
              <a:rPr lang="en-US" sz="1200" b="1" baseline="0" dirty="0" smtClean="0">
                <a:solidFill>
                  <a:schemeClr val="dk1"/>
                </a:solidFill>
              </a:rPr>
              <a:t> of success</a:t>
            </a:r>
          </a:p>
          <a:p>
            <a:pPr marL="0" lvl="0" indent="0" algn="l" rtl="0">
              <a:lnSpc>
                <a:spcPct val="115000"/>
              </a:lnSpc>
              <a:spcBef>
                <a:spcPts val="0"/>
              </a:spcBef>
              <a:spcAft>
                <a:spcPts val="0"/>
              </a:spcAft>
              <a:buNone/>
            </a:pPr>
            <a:r>
              <a:rPr lang="en-US" sz="1200" b="0" baseline="0" dirty="0" smtClean="0">
                <a:solidFill>
                  <a:schemeClr val="dk1"/>
                </a:solidFill>
              </a:rPr>
              <a:t>Recall the five factors of success in the process of initiating transboundary conservation:</a:t>
            </a:r>
          </a:p>
          <a:p>
            <a:pPr marL="0" lvl="0" indent="0" algn="l" rtl="0">
              <a:lnSpc>
                <a:spcPct val="115000"/>
              </a:lnSpc>
              <a:spcBef>
                <a:spcPts val="0"/>
              </a:spcBef>
              <a:spcAft>
                <a:spcPts val="0"/>
              </a:spcAft>
              <a:buNone/>
            </a:pPr>
            <a:r>
              <a:rPr lang="en-GB" sz="1200" b="0" dirty="0" smtClean="0">
                <a:solidFill>
                  <a:schemeClr val="dk1"/>
                </a:solidFill>
              </a:rPr>
              <a:t>1. Assess the enabling environment to pursue transboundary conservation </a:t>
            </a:r>
          </a:p>
          <a:p>
            <a:pPr marL="0" lvl="0" indent="0" algn="l" rtl="0">
              <a:lnSpc>
                <a:spcPct val="115000"/>
              </a:lnSpc>
              <a:spcBef>
                <a:spcPts val="0"/>
              </a:spcBef>
              <a:spcAft>
                <a:spcPts val="0"/>
              </a:spcAft>
              <a:buNone/>
            </a:pPr>
            <a:r>
              <a:rPr lang="en-GB" sz="1200" b="0" dirty="0" smtClean="0">
                <a:solidFill>
                  <a:schemeClr val="dk1"/>
                </a:solidFill>
              </a:rPr>
              <a:t>2. Define the transboundary context and relationships affecting the achievement of the conservation targets and the resulting geographic extent </a:t>
            </a:r>
          </a:p>
          <a:p>
            <a:pPr marL="0" lvl="0" indent="0" algn="l" rtl="0">
              <a:lnSpc>
                <a:spcPct val="115000"/>
              </a:lnSpc>
              <a:spcBef>
                <a:spcPts val="0"/>
              </a:spcBef>
              <a:spcAft>
                <a:spcPts val="0"/>
              </a:spcAft>
              <a:buNone/>
            </a:pPr>
            <a:r>
              <a:rPr lang="en-GB" sz="1200" b="0" dirty="0" smtClean="0">
                <a:solidFill>
                  <a:schemeClr val="dk1"/>
                </a:solidFill>
              </a:rPr>
              <a:t>3. Identify and involve stakeholders, obtain support of decision makers and ensure political will and buy-in</a:t>
            </a:r>
          </a:p>
          <a:p>
            <a:pPr marL="0" lvl="0" indent="0" algn="l" rtl="0">
              <a:lnSpc>
                <a:spcPct val="115000"/>
              </a:lnSpc>
              <a:spcBef>
                <a:spcPts val="0"/>
              </a:spcBef>
              <a:spcAft>
                <a:spcPts val="0"/>
              </a:spcAft>
              <a:buNone/>
            </a:pPr>
            <a:r>
              <a:rPr lang="en-GB" sz="1200" b="0" dirty="0" smtClean="0">
                <a:solidFill>
                  <a:schemeClr val="dk1"/>
                </a:solidFill>
              </a:rPr>
              <a:t>4. Agree on common values and joint vision</a:t>
            </a:r>
          </a:p>
          <a:p>
            <a:pPr marL="0" lvl="0" indent="0" algn="l" rtl="0">
              <a:lnSpc>
                <a:spcPct val="115000"/>
              </a:lnSpc>
              <a:spcBef>
                <a:spcPts val="0"/>
              </a:spcBef>
              <a:spcAft>
                <a:spcPts val="0"/>
              </a:spcAft>
              <a:buNone/>
            </a:pPr>
            <a:r>
              <a:rPr lang="en-GB" sz="1200" b="0" dirty="0" smtClean="0">
                <a:solidFill>
                  <a:schemeClr val="dk1"/>
                </a:solidFill>
              </a:rPr>
              <a:t>5. Determine common transboundary management objectives and develop cooperative agreements</a:t>
            </a:r>
          </a:p>
          <a:p>
            <a:pPr marL="0" lvl="0" indent="0" algn="l" rtl="0">
              <a:lnSpc>
                <a:spcPct val="115000"/>
              </a:lnSpc>
              <a:spcBef>
                <a:spcPts val="0"/>
              </a:spcBef>
              <a:spcAft>
                <a:spcPts val="0"/>
              </a:spcAft>
              <a:buNone/>
            </a:pPr>
            <a:endParaRPr lang="en-US" sz="1200" b="0" i="0" u="none" strike="noStrike" cap="none" dirty="0" smtClean="0">
              <a:solidFill>
                <a:srgbClr val="000000"/>
              </a:solidFill>
              <a:effectLst/>
              <a:latin typeface="Arial"/>
              <a:ea typeface="Arial"/>
              <a:cs typeface="Arial"/>
              <a:sym typeface="Arial"/>
            </a:endParaRPr>
          </a:p>
          <a:p>
            <a:pPr marL="0" lvl="0" indent="0" algn="l" rtl="0">
              <a:lnSpc>
                <a:spcPct val="115000"/>
              </a:lnSpc>
              <a:spcBef>
                <a:spcPts val="0"/>
              </a:spcBef>
              <a:spcAft>
                <a:spcPts val="0"/>
              </a:spcAft>
              <a:buNone/>
            </a:pPr>
            <a:r>
              <a:rPr lang="en-US" sz="1200" b="0" i="0" u="none" strike="noStrike" cap="none" dirty="0" smtClean="0">
                <a:solidFill>
                  <a:srgbClr val="000000"/>
                </a:solidFill>
                <a:effectLst/>
                <a:latin typeface="Arial"/>
                <a:ea typeface="Arial"/>
                <a:cs typeface="Arial"/>
                <a:sym typeface="Arial"/>
              </a:rPr>
              <a:t>Lesson 2 introduces key concepts</a:t>
            </a:r>
            <a:r>
              <a:rPr lang="en-US" sz="1200" b="0" i="0" u="none" strike="noStrike" cap="none" baseline="0" dirty="0" smtClean="0">
                <a:solidFill>
                  <a:srgbClr val="000000"/>
                </a:solidFill>
                <a:effectLst/>
                <a:latin typeface="Arial"/>
                <a:ea typeface="Arial"/>
                <a:cs typeface="Arial"/>
                <a:sym typeface="Arial"/>
              </a:rPr>
              <a:t>, models and approaches relevant to all five factors.</a:t>
            </a:r>
          </a:p>
        </p:txBody>
      </p:sp>
    </p:spTree>
    <p:extLst>
      <p:ext uri="{BB962C8B-B14F-4D97-AF65-F5344CB8AC3E}">
        <p14:creationId xmlns:p14="http://schemas.microsoft.com/office/powerpoint/2010/main" val="2911434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ceeaf980e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ceeaf980e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hr-HR"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Times New Roman"/>
              </a:rPr>
              <a:t>Photo credit: </a:t>
            </a:r>
            <a:r>
              <a:rPr lang="en" sz="1100" i="1" dirty="0" smtClean="0">
                <a:latin typeface="Arial" panose="020B0604020202020204" pitchFamily="34" charset="0"/>
                <a:ea typeface="Times New Roman"/>
                <a:cs typeface="Arial" panose="020B0604020202020204" pitchFamily="34" charset="0"/>
                <a:sym typeface="Times New Roman"/>
              </a:rPr>
              <a:t>Waterton-Glacier International Peace Park </a:t>
            </a:r>
            <a:r>
              <a:rPr lang="en" sz="1100" dirty="0" smtClean="0">
                <a:latin typeface="Arial" panose="020B0604020202020204" pitchFamily="34" charset="0"/>
                <a:ea typeface="Times New Roman"/>
                <a:cs typeface="Arial" panose="020B0604020202020204" pitchFamily="34" charset="0"/>
                <a:sym typeface="Times New Roman"/>
              </a:rPr>
              <a:t>©</a:t>
            </a:r>
            <a:r>
              <a:rPr lang="hr-HR" sz="1100" i="1" dirty="0" smtClean="0">
                <a:latin typeface="Arial" panose="020B0604020202020204" pitchFamily="34" charset="0"/>
                <a:ea typeface="Times New Roman"/>
                <a:cs typeface="Arial" panose="020B0604020202020204" pitchFamily="34" charset="0"/>
                <a:sym typeface="Times New Roman"/>
              </a:rPr>
              <a:t>Maja Vasilijević</a:t>
            </a:r>
          </a:p>
          <a:p>
            <a:pPr marL="158750" indent="0">
              <a:buNone/>
            </a:pPr>
            <a:r>
              <a:rPr lang="en-US" sz="1100" i="1" baseline="0" dirty="0" smtClean="0">
                <a:solidFill>
                  <a:schemeClr val="dk1"/>
                </a:solidFill>
                <a:latin typeface="Arial" panose="020B0604020202020204" pitchFamily="34" charset="0"/>
                <a:ea typeface="Times New Roman"/>
                <a:cs typeface="Arial" panose="020B0604020202020204" pitchFamily="34" charset="0"/>
                <a:sym typeface="Times New Roman"/>
              </a:rPr>
              <a:t>Map Credit</a:t>
            </a:r>
            <a:r>
              <a:rPr lang="en-US" sz="1100" i="0"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US" sz="1100" i="1" baseline="0" dirty="0" smtClean="0">
                <a:solidFill>
                  <a:schemeClr val="dk1"/>
                </a:solidFill>
                <a:latin typeface="Arial" panose="020B0604020202020204" pitchFamily="34" charset="0"/>
                <a:ea typeface="Times New Roman"/>
                <a:cs typeface="Arial" panose="020B0604020202020204" pitchFamily="34" charset="0"/>
                <a:sym typeface="Times New Roman"/>
              </a:rPr>
              <a:t>Glacier National Park: National Park Service (public domain)</a:t>
            </a:r>
            <a:endParaRPr lang="hr-HR"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Times New Roman"/>
            </a:endParaRPr>
          </a:p>
          <a:p>
            <a:pPr marL="158750" indent="0">
              <a:buNone/>
            </a:pPr>
            <a:endPar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Times New Roman"/>
            </a:endParaRPr>
          </a:p>
          <a:p>
            <a:pPr marL="158750" indent="0">
              <a:buNone/>
            </a:pPr>
            <a:r>
              <a:rPr lang="en-GB" b="1" dirty="0" smtClean="0"/>
              <a:t>Waterton-Glacier International Peace Park: a TBPA</a:t>
            </a:r>
            <a:endParaRPr lang="hr-HR" sz="1100" b="1" i="0" u="none" strike="noStrike" cap="none" baseline="0" dirty="0" smtClean="0">
              <a:solidFill>
                <a:srgbClr val="000000"/>
              </a:solidFill>
              <a:latin typeface="Arial" panose="020B0604020202020204" pitchFamily="34" charset="0"/>
              <a:ea typeface="Arial"/>
              <a:cs typeface="Arial" panose="020B0604020202020204" pitchFamily="34" charset="0"/>
              <a:sym typeface="Times New Roman"/>
            </a:endParaRPr>
          </a:p>
          <a:p>
            <a:pPr marL="158750" indent="0">
              <a:buNone/>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Times New Roman"/>
              </a:rPr>
              <a:t>Waterton-Glacier is considered to be the first TBPA and Park or Peace in the world, established in 1932. Its establishment was facilitated b</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y Rotary Clubs </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(non-governmental organization)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from Alberta,</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Canada, and Montana, USA, and officially supported</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by both governments</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The TBPA is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firmly based upon an international</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treaty made between t</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he t</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wo</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countries</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The</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site was</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added to the UNESCO World Heritage List as a</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transboundary site in 1995</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t>
            </a:r>
          </a:p>
          <a:p>
            <a:pPr marL="158750" indent="0">
              <a:buNone/>
            </a:pPr>
            <a:endPar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endParaRPr>
          </a:p>
          <a:p>
            <a:pPr marL="158750" indent="0">
              <a:buNone/>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The site does not have a formal joint management plan in place, but the cooperation is continuous and highly collaborative, based on sound personal relationships among the staff and partners. Examples of cooperation areas include: </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 joint programme for invasive plant species</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Search and rescue operations</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Firefighting</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Communication regarding </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public safety warnings, weather conditions, and trail closures</a:t>
            </a:r>
            <a:endPar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endParaRP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One-time</a:t>
            </a: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 events linked to anniversaries</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a:t>
            </a:r>
            <a:endPar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endParaRPr>
          </a:p>
          <a:p>
            <a:pPr marL="158750" indent="0">
              <a:buFont typeface="Arial" panose="020B0604020202020204" pitchFamily="34" charset="0"/>
              <a:buNone/>
            </a:pPr>
            <a:endPar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Main coordinators of transboundary cooperation are national governments; </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US National Park Service</a:t>
            </a: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 and </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Parks Canada</a:t>
            </a: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a:t>
            </a: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 At the ecosystem level that extends beyond the boundary of the TBPA, a broader cooperation between diverse stakeholders exists under the ”Crown Management Partnership”, including </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federal, aboriginal, provincial and state agencies or organizations that are responsible for land, environment or resource management within the Crown of the Continent Ecosystem</a:t>
            </a: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 </a:t>
            </a:r>
            <a:r>
              <a:rPr lang="hr-HR" sz="1100" b="0" i="0" u="none" strike="noStrike" cap="none" dirty="0" smtClean="0">
                <a:solidFill>
                  <a:srgbClr val="000000"/>
                </a:solidFill>
                <a:effectLst/>
                <a:latin typeface="Arial"/>
                <a:ea typeface="Arial"/>
                <a:cs typeface="Arial"/>
                <a:sym typeface="Arial"/>
              </a:rPr>
              <a:t>Waterton Lakes</a:t>
            </a:r>
            <a:r>
              <a:rPr lang="hr-HR" sz="1100" b="0" i="0" u="none" strike="noStrike" cap="none" baseline="0" dirty="0" smtClean="0">
                <a:solidFill>
                  <a:srgbClr val="000000"/>
                </a:solidFill>
                <a:effectLst/>
                <a:latin typeface="Arial"/>
                <a:ea typeface="Arial"/>
                <a:cs typeface="Arial"/>
                <a:sym typeface="Arial"/>
              </a:rPr>
              <a:t> and Glacier national parks </a:t>
            </a:r>
            <a:r>
              <a:rPr lang="en-US" sz="1100" b="0" i="0" u="none" strike="noStrike" cap="none" dirty="0" smtClean="0">
                <a:solidFill>
                  <a:srgbClr val="000000"/>
                </a:solidFill>
                <a:effectLst/>
                <a:latin typeface="Arial"/>
                <a:ea typeface="Arial"/>
                <a:cs typeface="Arial"/>
                <a:sym typeface="Arial"/>
              </a:rPr>
              <a:t>play central role in this Partnership, and considerable collaboration is carried out through it.</a:t>
            </a:r>
            <a:endParaRPr lang="hr-HR" sz="1100" b="0" i="0" u="none" strike="noStrike" cap="none" dirty="0" smtClean="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hr-HR" sz="1100" b="0" i="0" u="none" strike="noStrike" cap="none" dirty="0" smtClean="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hr-HR" sz="1100" b="0" i="0" u="none" strike="noStrike" cap="none" dirty="0" smtClean="0">
                <a:solidFill>
                  <a:srgbClr val="000000"/>
                </a:solidFill>
                <a:effectLst/>
                <a:latin typeface="Arial"/>
                <a:ea typeface="Arial"/>
                <a:cs typeface="Arial"/>
                <a:sym typeface="Arial"/>
              </a:rPr>
              <a:t>Waterton-Glacier International</a:t>
            </a:r>
            <a:r>
              <a:rPr lang="hr-HR" sz="1100" b="0" i="0" u="none" strike="noStrike" cap="none" baseline="0" dirty="0" smtClean="0">
                <a:solidFill>
                  <a:srgbClr val="000000"/>
                </a:solidFill>
                <a:effectLst/>
                <a:latin typeface="Arial"/>
                <a:ea typeface="Arial"/>
                <a:cs typeface="Arial"/>
                <a:sym typeface="Arial"/>
              </a:rPr>
              <a:t> Peace Park is a valuable example of how private sector support can contribute greatly to the long-lasting nature conservation. Also, the informal relationship between the two national parks’ agencies demonstrates effective cooperative management and quick response to a dynamic set of transboundary challenges.</a:t>
            </a:r>
            <a:endParaRPr lang="hr-HR" sz="12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Times New Roman"/>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hr-HR" sz="1200" b="0" i="0" u="none" strike="noStrike" cap="none" baseline="0" dirty="0" smtClean="0">
              <a:solidFill>
                <a:srgbClr val="000000"/>
              </a:solidFill>
              <a:effectLst/>
              <a:latin typeface="Arial" panose="020B0604020202020204" pitchFamily="34" charset="0"/>
              <a:ea typeface="Times New Roman"/>
              <a:cs typeface="Arial" panose="020B0604020202020204" pitchFamily="34" charset="0"/>
              <a:sym typeface="Times New Roman"/>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sz="1200" b="1" dirty="0" smtClean="0">
                <a:solidFill>
                  <a:schemeClr val="dk1"/>
                </a:solidFill>
                <a:latin typeface="Arial" panose="020B0604020202020204" pitchFamily="34" charset="0"/>
                <a:ea typeface="Times New Roman"/>
                <a:cs typeface="Arial" panose="020B0604020202020204" pitchFamily="34" charset="0"/>
                <a:sym typeface="Times New Roman"/>
              </a:rPr>
              <a:t>Supplemental </a:t>
            </a:r>
            <a:r>
              <a:rPr lang="hr-HR" sz="1200" b="1" dirty="0" smtClean="0">
                <a:solidFill>
                  <a:schemeClr val="dk1"/>
                </a:solidFill>
                <a:latin typeface="Arial" panose="020B0604020202020204" pitchFamily="34" charset="0"/>
                <a:ea typeface="Times New Roman"/>
                <a:cs typeface="Arial" panose="020B0604020202020204" pitchFamily="34" charset="0"/>
                <a:sym typeface="Times New Roman"/>
              </a:rPr>
              <a:t>reading:</a:t>
            </a:r>
            <a:r>
              <a:rPr lang="en-GB" sz="1200" b="1"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sz="1200"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sz="1100" b="0" i="1" u="none" strike="noStrike" cap="none" dirty="0" smtClean="0">
                <a:solidFill>
                  <a:srgbClr val="000000"/>
                </a:solidFill>
                <a:effectLst/>
                <a:latin typeface="Arial"/>
                <a:ea typeface="Arial"/>
                <a:cs typeface="Arial"/>
                <a:sym typeface="Arial"/>
              </a:rPr>
              <a:t>Mihalic, D. </a:t>
            </a:r>
            <a:r>
              <a:rPr lang="hr-HR" sz="1100" b="0" i="1" u="none" strike="noStrike" cap="none" dirty="0" smtClean="0">
                <a:solidFill>
                  <a:srgbClr val="000000"/>
                </a:solidFill>
                <a:effectLst/>
                <a:latin typeface="Arial"/>
                <a:ea typeface="Arial"/>
                <a:cs typeface="Arial"/>
                <a:sym typeface="Arial"/>
              </a:rPr>
              <a:t>(2012). </a:t>
            </a:r>
            <a:r>
              <a:rPr lang="en-US" sz="1100" b="0" i="1" u="none" strike="noStrike" cap="none" dirty="0" smtClean="0">
                <a:solidFill>
                  <a:srgbClr val="000000"/>
                </a:solidFill>
                <a:effectLst/>
                <a:latin typeface="Arial"/>
                <a:ea typeface="Arial"/>
                <a:cs typeface="Arial"/>
                <a:sym typeface="Arial"/>
              </a:rPr>
              <a:t>Waterton-Glacier International Peace Park: Observations and Retrospection on Cooperation Issues. In</a:t>
            </a:r>
            <a:r>
              <a:rPr lang="hr-HR" sz="1100" b="0" i="1" u="none" strike="noStrike" cap="none" dirty="0" smtClean="0">
                <a:solidFill>
                  <a:srgbClr val="000000"/>
                </a:solidFill>
                <a:effectLst/>
                <a:latin typeface="Arial"/>
                <a:ea typeface="Arial"/>
                <a:cs typeface="Arial"/>
                <a:sym typeface="Arial"/>
              </a:rPr>
              <a:t>:</a:t>
            </a:r>
            <a:r>
              <a:rPr lang="en-US" sz="1100" b="0" i="1" u="none" strike="noStrike" cap="none" dirty="0" smtClean="0">
                <a:solidFill>
                  <a:srgbClr val="000000"/>
                </a:solidFill>
                <a:effectLst/>
                <a:latin typeface="Arial"/>
                <a:ea typeface="Arial"/>
                <a:cs typeface="Arial"/>
                <a:sym typeface="Arial"/>
              </a:rPr>
              <a:t> Quinn, M., </a:t>
            </a:r>
            <a:r>
              <a:rPr lang="en-US" sz="1100" b="0" i="1" u="none" strike="noStrike" cap="none" dirty="0" err="1" smtClean="0">
                <a:solidFill>
                  <a:srgbClr val="000000"/>
                </a:solidFill>
                <a:effectLst/>
                <a:latin typeface="Arial"/>
                <a:ea typeface="Arial"/>
                <a:cs typeface="Arial"/>
                <a:sym typeface="Arial"/>
              </a:rPr>
              <a:t>Broberg</a:t>
            </a:r>
            <a:r>
              <a:rPr lang="en-US" sz="1100" b="0" i="1" u="none" strike="noStrike" cap="none" dirty="0" smtClean="0">
                <a:solidFill>
                  <a:srgbClr val="000000"/>
                </a:solidFill>
                <a:effectLst/>
                <a:latin typeface="Arial"/>
                <a:ea typeface="Arial"/>
                <a:cs typeface="Arial"/>
                <a:sym typeface="Arial"/>
              </a:rPr>
              <a:t>, L. and </a:t>
            </a:r>
            <a:r>
              <a:rPr lang="en-US" sz="1100" b="0" i="1" u="none" strike="noStrike" cap="none" dirty="0" err="1" smtClean="0">
                <a:solidFill>
                  <a:srgbClr val="000000"/>
                </a:solidFill>
                <a:effectLst/>
                <a:latin typeface="Arial"/>
                <a:ea typeface="Arial"/>
                <a:cs typeface="Arial"/>
                <a:sym typeface="Arial"/>
              </a:rPr>
              <a:t>Freimund</a:t>
            </a:r>
            <a:r>
              <a:rPr lang="en-US" sz="1100" b="0" i="1" u="none" strike="noStrike" cap="none" dirty="0" smtClean="0">
                <a:solidFill>
                  <a:srgbClr val="000000"/>
                </a:solidFill>
                <a:effectLst/>
                <a:latin typeface="Arial"/>
                <a:ea typeface="Arial"/>
                <a:cs typeface="Arial"/>
                <a:sym typeface="Arial"/>
              </a:rPr>
              <a:t>, W. Parks, Peace, and Partnership. Global Initiatives in Transboundary Conservation. University of Calgary Press, Calgary, Canada</a:t>
            </a:r>
            <a:r>
              <a:rPr lang="hr-HR" sz="1100" b="0" i="1" u="none" strike="noStrike" cap="none" dirty="0" smtClean="0">
                <a:solidFill>
                  <a:srgbClr val="000000"/>
                </a:solidFill>
                <a:effectLst/>
                <a:latin typeface="Arial"/>
                <a:ea typeface="Arial"/>
                <a:cs typeface="Arial"/>
                <a:sym typeface="Arial"/>
              </a:rPr>
              <a:t>. </a:t>
            </a:r>
          </a:p>
          <a:p>
            <a:pPr marL="457200" lvl="0" indent="-304800" rtl="0">
              <a:lnSpc>
                <a:spcPct val="115000"/>
              </a:lnSpc>
              <a:spcBef>
                <a:spcPts val="0"/>
              </a:spcBef>
              <a:spcAft>
                <a:spcPts val="0"/>
              </a:spcAft>
              <a:buClr>
                <a:schemeClr val="dk1"/>
              </a:buClr>
              <a:buSzPts val="1200"/>
              <a:buFont typeface="Times New Roman"/>
              <a:buChar char="●"/>
            </a:pPr>
            <a:r>
              <a:rPr lang="en-US" sz="1100" b="0" i="1" u="none" strike="noStrike" cap="none" dirty="0" smtClean="0">
                <a:solidFill>
                  <a:srgbClr val="000000"/>
                </a:solidFill>
                <a:effectLst/>
                <a:latin typeface="Arial"/>
                <a:ea typeface="Arial"/>
                <a:cs typeface="Arial"/>
                <a:sym typeface="Arial"/>
              </a:rPr>
              <a:t>Crown Managers Partnership</a:t>
            </a:r>
            <a:r>
              <a:rPr lang="hr-HR" sz="1100" b="0" i="1" u="none" strike="noStrike" cap="none" dirty="0" smtClean="0">
                <a:solidFill>
                  <a:srgbClr val="000000"/>
                </a:solidFill>
                <a:effectLst/>
                <a:latin typeface="Arial"/>
                <a:ea typeface="Arial"/>
                <a:cs typeface="Arial"/>
                <a:sym typeface="Arial"/>
              </a:rPr>
              <a:t> (</a:t>
            </a:r>
            <a:r>
              <a:rPr lang="en-US" sz="1100" b="0" i="1" u="none" strike="noStrike" cap="none" dirty="0" smtClean="0">
                <a:solidFill>
                  <a:srgbClr val="000000"/>
                </a:solidFill>
                <a:effectLst/>
                <a:latin typeface="Arial"/>
                <a:ea typeface="Arial"/>
                <a:cs typeface="Arial"/>
                <a:sym typeface="Arial"/>
              </a:rPr>
              <a:t>2015</a:t>
            </a:r>
            <a:r>
              <a:rPr lang="hr-HR" sz="1100" b="0" i="1" u="none" strike="noStrike" cap="none" dirty="0" smtClean="0">
                <a:solidFill>
                  <a:srgbClr val="000000"/>
                </a:solidFill>
                <a:effectLst/>
                <a:latin typeface="Arial"/>
                <a:ea typeface="Arial"/>
                <a:cs typeface="Arial"/>
                <a:sym typeface="Arial"/>
              </a:rPr>
              <a:t>)</a:t>
            </a:r>
            <a:r>
              <a:rPr lang="en-US" sz="1100" b="0" i="1" u="none" strike="noStrike" cap="none" dirty="0" smtClean="0">
                <a:solidFill>
                  <a:srgbClr val="000000"/>
                </a:solidFill>
                <a:effectLst/>
                <a:latin typeface="Arial"/>
                <a:ea typeface="Arial"/>
                <a:cs typeface="Arial"/>
                <a:sym typeface="Arial"/>
              </a:rPr>
              <a:t>. History. </a:t>
            </a:r>
            <a:r>
              <a:rPr lang="en-US" sz="1100" b="0" i="1" u="sng" strike="noStrike" cap="none" dirty="0" smtClean="0">
                <a:solidFill>
                  <a:srgbClr val="000000"/>
                </a:solidFill>
                <a:effectLst/>
                <a:latin typeface="Arial"/>
                <a:ea typeface="Arial"/>
                <a:cs typeface="Arial"/>
                <a:sym typeface="Arial"/>
                <a:hlinkClick r:id="rId3"/>
              </a:rPr>
              <a:t>http://www.crownmanagers.org</a:t>
            </a:r>
            <a:endParaRPr lang="hr-HR" sz="1100" b="0" i="1" u="sng"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hr-HR" sz="1100" b="0" i="1" u="none" strike="noStrike" cap="none" baseline="0" dirty="0" smtClean="0">
                <a:solidFill>
                  <a:srgbClr val="000000"/>
                </a:solidFill>
                <a:effectLst/>
                <a:latin typeface="Arial"/>
                <a:ea typeface="Times New Roman"/>
                <a:cs typeface="Arial"/>
                <a:sym typeface="Arial"/>
              </a:rPr>
              <a:t>Konstant, W.R., Locke, H. and Hannah, J. (2005). The Waterton-Glacier International Peace Park: The First of Its Kind. In: </a:t>
            </a:r>
            <a:r>
              <a:rPr lang="en-GB" sz="1100" b="0" i="1" u="none" strike="noStrike" cap="none" baseline="0" dirty="0" smtClean="0">
                <a:solidFill>
                  <a:srgbClr val="000000"/>
                </a:solidFill>
                <a:latin typeface="Arial"/>
                <a:ea typeface="Arial"/>
                <a:cs typeface="Arial"/>
                <a:sym typeface="Arial"/>
              </a:rPr>
              <a:t>Mittermeier, R.A., </a:t>
            </a:r>
            <a:r>
              <a:rPr lang="en-GB" sz="1100" b="0" i="1" u="none" strike="noStrike" cap="none" baseline="0" dirty="0" err="1" smtClean="0">
                <a:solidFill>
                  <a:srgbClr val="000000"/>
                </a:solidFill>
                <a:latin typeface="Arial"/>
                <a:ea typeface="Arial"/>
                <a:cs typeface="Arial"/>
                <a:sym typeface="Arial"/>
              </a:rPr>
              <a:t>Kormos</a:t>
            </a:r>
            <a:r>
              <a:rPr lang="en-GB" sz="1100" b="0" i="1" u="none" strike="noStrike" cap="none" baseline="0" dirty="0" smtClean="0">
                <a:solidFill>
                  <a:srgbClr val="000000"/>
                </a:solidFill>
                <a:latin typeface="Arial"/>
                <a:ea typeface="Arial"/>
                <a:cs typeface="Arial"/>
                <a:sym typeface="Arial"/>
              </a:rPr>
              <a:t>, C.F., Mittermeier, C.G., Robles Gil, P.,</a:t>
            </a:r>
            <a:r>
              <a:rPr lang="hr-HR" sz="1100" b="0" i="1" u="none" strike="noStrike" cap="none" baseline="0" dirty="0" smtClean="0">
                <a:solidFill>
                  <a:srgbClr val="000000"/>
                </a:solidFill>
                <a:latin typeface="Arial"/>
                <a:ea typeface="Arial"/>
                <a:cs typeface="Arial"/>
                <a:sym typeface="Arial"/>
              </a:rPr>
              <a:t> </a:t>
            </a:r>
            <a:r>
              <a:rPr lang="en-GB" sz="1100" b="0" i="1" u="none" strike="noStrike" cap="none" baseline="0" dirty="0" smtClean="0">
                <a:solidFill>
                  <a:srgbClr val="000000"/>
                </a:solidFill>
                <a:latin typeface="Arial"/>
                <a:ea typeface="Arial"/>
                <a:cs typeface="Arial"/>
                <a:sym typeface="Arial"/>
              </a:rPr>
              <a:t>Sandwith, T. and </a:t>
            </a:r>
            <a:r>
              <a:rPr lang="en-GB" sz="1100" b="0" i="1" u="none" strike="noStrike" cap="none" baseline="0" dirty="0" err="1" smtClean="0">
                <a:solidFill>
                  <a:srgbClr val="000000"/>
                </a:solidFill>
                <a:latin typeface="Arial"/>
                <a:ea typeface="Arial"/>
                <a:cs typeface="Arial"/>
                <a:sym typeface="Arial"/>
              </a:rPr>
              <a:t>Besançon</a:t>
            </a:r>
            <a:r>
              <a:rPr lang="en-GB" sz="1100" b="0" i="1" u="none" strike="noStrike" cap="none" baseline="0" dirty="0" smtClean="0">
                <a:solidFill>
                  <a:srgbClr val="000000"/>
                </a:solidFill>
                <a:latin typeface="Arial"/>
                <a:ea typeface="Arial"/>
                <a:cs typeface="Arial"/>
                <a:sym typeface="Arial"/>
              </a:rPr>
              <a:t>, C. Transboundary Conservation.</a:t>
            </a:r>
            <a:r>
              <a:rPr lang="hr-HR" sz="1100" b="0" i="1" u="none" strike="noStrike" cap="none" baseline="0" dirty="0" smtClean="0">
                <a:solidFill>
                  <a:srgbClr val="000000"/>
                </a:solidFill>
                <a:latin typeface="Arial"/>
                <a:ea typeface="Arial"/>
                <a:cs typeface="Arial"/>
                <a:sym typeface="Arial"/>
              </a:rPr>
              <a:t> </a:t>
            </a:r>
            <a:r>
              <a:rPr lang="en-GB" sz="1100" b="0" i="1" u="none" strike="noStrike" cap="none" baseline="0" dirty="0" smtClean="0">
                <a:solidFill>
                  <a:srgbClr val="000000"/>
                </a:solidFill>
                <a:latin typeface="Arial"/>
                <a:ea typeface="Arial"/>
                <a:cs typeface="Arial"/>
                <a:sym typeface="Arial"/>
              </a:rPr>
              <a:t>A New Vision for Protected Areas. Mexico: CEMEX-</a:t>
            </a:r>
            <a:r>
              <a:rPr lang="en-GB" sz="1100" b="0" i="1" u="none" strike="noStrike" cap="none" baseline="0" dirty="0" err="1" smtClean="0">
                <a:solidFill>
                  <a:srgbClr val="000000"/>
                </a:solidFill>
                <a:latin typeface="Arial"/>
                <a:ea typeface="Arial"/>
                <a:cs typeface="Arial"/>
                <a:sym typeface="Arial"/>
              </a:rPr>
              <a:t>Agrupación</a:t>
            </a:r>
            <a:r>
              <a:rPr lang="en-GB" sz="1100" b="0" i="1" u="none" strike="noStrike" cap="none" baseline="0" dirty="0" smtClean="0">
                <a:solidFill>
                  <a:srgbClr val="000000"/>
                </a:solidFill>
                <a:latin typeface="Arial"/>
                <a:ea typeface="Arial"/>
                <a:cs typeface="Arial"/>
                <a:sym typeface="Arial"/>
              </a:rPr>
              <a:t> Sierra</a:t>
            </a:r>
            <a:r>
              <a:rPr lang="hr-HR" sz="1100" b="0" i="1" u="none" strike="noStrike" cap="none" baseline="0" dirty="0" smtClean="0">
                <a:solidFill>
                  <a:srgbClr val="000000"/>
                </a:solidFill>
                <a:latin typeface="Arial"/>
                <a:ea typeface="Arial"/>
                <a:cs typeface="Arial"/>
                <a:sym typeface="Arial"/>
              </a:rPr>
              <a:t> </a:t>
            </a:r>
            <a:r>
              <a:rPr lang="en-GB" sz="1100" b="0" i="1" u="none" strike="noStrike" cap="none" baseline="0" dirty="0" smtClean="0">
                <a:solidFill>
                  <a:srgbClr val="000000"/>
                </a:solidFill>
                <a:latin typeface="Arial"/>
                <a:ea typeface="Arial"/>
                <a:cs typeface="Arial"/>
                <a:sym typeface="Arial"/>
              </a:rPr>
              <a:t>Madre-Conservation International.</a:t>
            </a:r>
            <a:r>
              <a:rPr lang="hr-HR" sz="1100" b="0" i="1" u="none" strike="noStrike" cap="none" baseline="0" dirty="0" smtClean="0">
                <a:solidFill>
                  <a:srgbClr val="000000"/>
                </a:solidFill>
                <a:effectLst/>
                <a:latin typeface="Arial"/>
                <a:ea typeface="Times New Roman"/>
                <a:cs typeface="Arial"/>
                <a:sym typeface="Arial"/>
              </a:rPr>
              <a:t> </a:t>
            </a:r>
          </a:p>
          <a:p>
            <a:pPr marL="457200" lvl="0" indent="-304800" rtl="0">
              <a:lnSpc>
                <a:spcPct val="115000"/>
              </a:lnSpc>
              <a:spcBef>
                <a:spcPts val="0"/>
              </a:spcBef>
              <a:spcAft>
                <a:spcPts val="0"/>
              </a:spcAft>
              <a:buClr>
                <a:schemeClr val="dk1"/>
              </a:buClr>
              <a:buSzPts val="1200"/>
              <a:buFont typeface="Times New Roman"/>
              <a:buChar char="●"/>
            </a:pPr>
            <a:r>
              <a:rPr lang="hr-HR" sz="1200" b="0" i="1" dirty="0" smtClean="0">
                <a:effectLst/>
              </a:rPr>
              <a:t>Hands Across Borders. </a:t>
            </a:r>
            <a:r>
              <a:rPr lang="en-GB" sz="1200" b="0" i="1" dirty="0" smtClean="0">
                <a:effectLst/>
              </a:rPr>
              <a:t>Profiles of Participating Transboundary Conservation Initiatives</a:t>
            </a:r>
            <a:r>
              <a:rPr lang="hr-HR" sz="1200" b="0" i="1" dirty="0" smtClean="0">
                <a:effectLst/>
              </a:rPr>
              <a:t>:</a:t>
            </a:r>
            <a:r>
              <a:rPr lang="hr-HR" sz="1200" b="0" i="1" baseline="0" dirty="0" smtClean="0">
                <a:effectLst/>
              </a:rPr>
              <a:t> </a:t>
            </a:r>
            <a:r>
              <a:rPr lang="hr-HR" sz="1200" b="0" i="1"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Wateton</a:t>
            </a:r>
            <a:r>
              <a:rPr lang="hr-HR" sz="1200" b="0" i="1"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 Glacier International Peace Park</a:t>
            </a:r>
            <a:r>
              <a:rPr lang="hr-HR" sz="1200" b="0" i="1"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 </a:t>
            </a:r>
            <a:r>
              <a:rPr lang="en-GB" sz="1200" b="0" i="1" u="sng" strike="noStrike" cap="none" dirty="0" smtClean="0">
                <a:solidFill>
                  <a:srgbClr val="000000"/>
                </a:solidFill>
                <a:effectLst/>
                <a:latin typeface="Arial"/>
                <a:ea typeface="Arial"/>
                <a:cs typeface="Arial"/>
                <a:sym typeface="Arial"/>
                <a:hlinkClick r:id="rId4"/>
              </a:rPr>
              <a:t>http://naturalresourcespolicy.org/projects/transboundary-conservation.php</a:t>
            </a:r>
            <a:r>
              <a:rPr lang="hr-HR" sz="1200" b="0" i="1" u="sng" strike="noStrike" cap="none" dirty="0" smtClean="0">
                <a:solidFill>
                  <a:srgbClr val="000000"/>
                </a:solidFill>
                <a:effectLst/>
                <a:latin typeface="Arial"/>
                <a:ea typeface="Arial"/>
                <a:cs typeface="Arial"/>
                <a:sym typeface="Arial"/>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hr-HR" sz="1200" b="0" i="1" u="none" strike="noStrike" cap="none" baseline="0" dirty="0" smtClean="0">
              <a:solidFill>
                <a:srgbClr val="000000"/>
              </a:solidFill>
              <a:effectLst/>
              <a:latin typeface="Arial" panose="020B0604020202020204" pitchFamily="34" charset="0"/>
              <a:ea typeface="Times New Roman"/>
              <a:cs typeface="Arial" panose="020B0604020202020204" pitchFamily="34" charset="0"/>
              <a:sym typeface="Times New Roman"/>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hr-HR" sz="1100" b="0" i="0" u="none" strike="noStrike" cap="none" baseline="0" dirty="0" smtClean="0">
              <a:solidFill>
                <a:srgbClr val="000000"/>
              </a:solidFill>
              <a:latin typeface="Arial"/>
              <a:ea typeface="Times New Roman"/>
              <a:cs typeface="Arial"/>
              <a:sym typeface="Arial"/>
            </a:endParaRPr>
          </a:p>
          <a:p>
            <a:pPr marL="0" lvl="0" indent="0" rtl="0">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139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ceeaf980e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ceeaf980e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i="1" dirty="0" smtClean="0">
                <a:latin typeface="Arial" panose="020B0604020202020204" pitchFamily="34" charset="0"/>
                <a:ea typeface="Times New Roman"/>
                <a:cs typeface="Arial" panose="020B0604020202020204" pitchFamily="34" charset="0"/>
                <a:sym typeface="Times New Roman"/>
              </a:rPr>
              <a:t>Map credit: </a:t>
            </a:r>
            <a:r>
              <a:rPr lang="en-US" sz="1100" i="1" baseline="0" dirty="0" smtClean="0">
                <a:solidFill>
                  <a:schemeClr val="dk1"/>
                </a:solidFill>
                <a:latin typeface="Arial" panose="020B0604020202020204" pitchFamily="34" charset="0"/>
                <a:ea typeface="Times New Roman"/>
                <a:cs typeface="Arial" panose="020B0604020202020204" pitchFamily="34" charset="0"/>
                <a:sym typeface="Times New Roman"/>
              </a:rPr>
              <a:t>WAP complex ©</a:t>
            </a:r>
            <a:r>
              <a:rPr lang="en-US" sz="1100" i="1" baseline="0" dirty="0" err="1" smtClean="0">
                <a:solidFill>
                  <a:schemeClr val="dk1"/>
                </a:solidFill>
                <a:latin typeface="Arial" panose="020B0604020202020204" pitchFamily="34" charset="0"/>
                <a:ea typeface="Times New Roman"/>
                <a:cs typeface="Arial" panose="020B0604020202020204" pitchFamily="34" charset="0"/>
                <a:sym typeface="Times New Roman"/>
              </a:rPr>
              <a:t>Gregor</a:t>
            </a:r>
            <a:r>
              <a:rPr lang="en-US" sz="1100" i="1" baseline="0" dirty="0" smtClean="0">
                <a:solidFill>
                  <a:schemeClr val="dk1"/>
                </a:solidFill>
                <a:latin typeface="Arial" panose="020B0604020202020204" pitchFamily="34" charset="0"/>
                <a:ea typeface="Times New Roman"/>
                <a:cs typeface="Arial" panose="020B0604020202020204" pitchFamily="34" charset="0"/>
                <a:sym typeface="Times New Roman"/>
              </a:rPr>
              <a:t> Rom (CC BY-SA 4.0)</a:t>
            </a:r>
            <a:endParaRPr lang="hr-HR" sz="1100" i="1"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sz="1100" dirty="0" smtClean="0">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smtClean="0"/>
              <a:t>W-</a:t>
            </a:r>
            <a:r>
              <a:rPr lang="en-GB" b="1" dirty="0" err="1" smtClean="0"/>
              <a:t>Arly</a:t>
            </a:r>
            <a:r>
              <a:rPr lang="en-GB" b="1" dirty="0" smtClean="0"/>
              <a:t>-</a:t>
            </a:r>
            <a:r>
              <a:rPr lang="en-GB" b="1" dirty="0" err="1" smtClean="0"/>
              <a:t>Pendjari</a:t>
            </a:r>
            <a:r>
              <a:rPr lang="en-GB" b="1" dirty="0" smtClean="0"/>
              <a:t> Complex: a TBCL</a:t>
            </a:r>
            <a:endParaRPr lang="hr-HR" sz="1100" b="1" dirty="0" smtClean="0">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smtClean="0">
                <a:latin typeface="Arial" panose="020B0604020202020204" pitchFamily="34" charset="0"/>
                <a:cs typeface="Arial" panose="020B0604020202020204" pitchFamily="34" charset="0"/>
              </a:rPr>
              <a:t>W</a:t>
            </a:r>
            <a:r>
              <a:rPr lang="hr-HR" sz="1100" dirty="0" smtClean="0">
                <a:latin typeface="Arial" panose="020B0604020202020204" pitchFamily="34" charset="0"/>
                <a:cs typeface="Arial" panose="020B0604020202020204" pitchFamily="34" charset="0"/>
              </a:rPr>
              <a:t>, </a:t>
            </a:r>
            <a:r>
              <a:rPr lang="en-CA" sz="1100" dirty="0" err="1" smtClean="0">
                <a:latin typeface="Arial" panose="020B0604020202020204" pitchFamily="34" charset="0"/>
                <a:cs typeface="Arial" panose="020B0604020202020204" pitchFamily="34" charset="0"/>
              </a:rPr>
              <a:t>Arly</a:t>
            </a:r>
            <a:r>
              <a:rPr lang="hr-HR" sz="1100" dirty="0" smtClean="0">
                <a:latin typeface="Arial" panose="020B0604020202020204" pitchFamily="34" charset="0"/>
                <a:cs typeface="Arial" panose="020B0604020202020204" pitchFamily="34" charset="0"/>
              </a:rPr>
              <a:t>, </a:t>
            </a:r>
            <a:r>
              <a:rPr lang="en-CA" sz="1100" dirty="0" err="1" smtClean="0">
                <a:latin typeface="Arial" panose="020B0604020202020204" pitchFamily="34" charset="0"/>
                <a:cs typeface="Arial" panose="020B0604020202020204" pitchFamily="34" charset="0"/>
              </a:rPr>
              <a:t>Pendjari</a:t>
            </a:r>
            <a:r>
              <a:rPr lang="en-CA" sz="1100" dirty="0" smtClean="0">
                <a:latin typeface="Arial" panose="020B0604020202020204" pitchFamily="34" charset="0"/>
                <a:cs typeface="Arial" panose="020B0604020202020204" pitchFamily="34" charset="0"/>
              </a:rPr>
              <a:t> Complex </a:t>
            </a:r>
            <a:r>
              <a:rPr lang="hr-HR" sz="1100" dirty="0" smtClean="0">
                <a:latin typeface="Arial" panose="020B0604020202020204" pitchFamily="34" charset="0"/>
                <a:cs typeface="Arial" panose="020B0604020202020204" pitchFamily="34" charset="0"/>
              </a:rPr>
              <a:t>consists</a:t>
            </a:r>
            <a:r>
              <a:rPr lang="hr-HR" sz="1100" baseline="0" dirty="0" smtClean="0">
                <a:latin typeface="Arial" panose="020B0604020202020204" pitchFamily="34" charset="0"/>
                <a:cs typeface="Arial" panose="020B0604020202020204" pitchFamily="34" charset="0"/>
              </a:rPr>
              <a:t> of national parks, partially wildlife reserves and neighbouring areas and represents a typical TBCL type of TBCA. It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spans more than 31,000 </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sq.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km </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shared by</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Benin,</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Burkina Faso and Niger.</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In 2002, the trilateral complex was proclaimed as Africa’s first transboundary UNESCO Biosphere Reserve (called ‘W’ Region).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The</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area hosts more than 60 per cent of West Africa’s elephants, some of the last viable populations</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of big carnivores and the last West African giraffes. </a:t>
            </a:r>
            <a:endPar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Discussions on joint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conservation </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planning started already in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the 19</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7</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0s</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while in years to come common </a:t>
            </a:r>
            <a:r>
              <a:rPr lang="en-CA" sz="1100" dirty="0" smtClean="0">
                <a:latin typeface="Arial" panose="020B0604020202020204" pitchFamily="34" charset="0"/>
                <a:cs typeface="Arial" panose="020B0604020202020204" pitchFamily="34" charset="0"/>
              </a:rPr>
              <a:t>activities have been initiated in </a:t>
            </a:r>
            <a:r>
              <a:rPr lang="hr-HR" sz="1100" dirty="0" smtClean="0">
                <a:latin typeface="Arial" panose="020B0604020202020204" pitchFamily="34" charset="0"/>
                <a:cs typeface="Arial" panose="020B0604020202020204" pitchFamily="34" charset="0"/>
              </a:rPr>
              <a:t>park managemen</a:t>
            </a:r>
            <a:r>
              <a:rPr lang="hr-HR" sz="1100" baseline="0" dirty="0" smtClean="0">
                <a:latin typeface="Arial" panose="020B0604020202020204" pitchFamily="34" charset="0"/>
                <a:cs typeface="Arial" panose="020B0604020202020204" pitchFamily="34" charset="0"/>
              </a:rPr>
              <a:t>t (particularly the fight against poaching), </a:t>
            </a:r>
            <a:r>
              <a:rPr lang="en-CA" sz="1100" dirty="0" smtClean="0">
                <a:latin typeface="Arial" panose="020B0604020202020204" pitchFamily="34" charset="0"/>
                <a:cs typeface="Arial" panose="020B0604020202020204" pitchFamily="34" charset="0"/>
              </a:rPr>
              <a:t>tourism, environmental education and research</a:t>
            </a:r>
            <a:r>
              <a:rPr lang="hr-HR" sz="1100" dirty="0" smtClean="0">
                <a:latin typeface="Arial" panose="020B0604020202020204" pitchFamily="34" charset="0"/>
                <a:cs typeface="Arial" panose="020B0604020202020204" pitchFamily="34" charset="0"/>
              </a:rPr>
              <a:t>. A tripartite</a:t>
            </a:r>
            <a:r>
              <a:rPr lang="hr-HR" sz="1100" baseline="0" dirty="0" smtClean="0">
                <a:latin typeface="Arial" panose="020B0604020202020204" pitchFamily="34" charset="0"/>
                <a:cs typeface="Arial" panose="020B0604020202020204" pitchFamily="34" charset="0"/>
              </a:rPr>
              <a:t> agreement, providing for common management bodies, was signed in 2008.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aseline="0" dirty="0" smtClean="0">
                <a:latin typeface="Arial" panose="020B0604020202020204" pitchFamily="34" charset="0"/>
                <a:cs typeface="Arial" panose="020B0604020202020204" pitchFamily="34" charset="0"/>
              </a:rPr>
              <a:t>From social perspective, the site is characterize with extreme human poverty in the park’s periphery, hence the need to combine economic and conservation goals in the park’s management. The first multi-million EUR transboundary project ECOPAS, initiated in 2003, worked towards the creation of trust between bordering populations and protected area auhtorities, among other pressing issues. While transboundary cooperation has been slowly developing, the</a:t>
            </a:r>
            <a:r>
              <a:rPr lang="hr-HR" sz="1100" dirty="0" smtClean="0">
                <a:latin typeface="Arial" panose="020B0604020202020204" pitchFamily="34" charset="0"/>
                <a:cs typeface="Arial" panose="020B0604020202020204" pitchFamily="34" charset="0"/>
              </a:rPr>
              <a:t> site’s relative</a:t>
            </a:r>
            <a:r>
              <a:rPr lang="hr-HR" sz="1100" baseline="0" dirty="0" smtClean="0">
                <a:latin typeface="Arial" panose="020B0604020202020204" pitchFamily="34" charset="0"/>
                <a:cs typeface="Arial" panose="020B0604020202020204" pitchFamily="34" charset="0"/>
              </a:rPr>
              <a:t> </a:t>
            </a:r>
            <a:r>
              <a:rPr lang="hr-HR" sz="1100" dirty="0" smtClean="0">
                <a:latin typeface="Arial" panose="020B0604020202020204" pitchFamily="34" charset="0"/>
                <a:cs typeface="Arial" panose="020B0604020202020204" pitchFamily="34" charset="0"/>
              </a:rPr>
              <a:t>success</a:t>
            </a:r>
            <a:r>
              <a:rPr lang="hr-HR" sz="1100" baseline="0" dirty="0" smtClean="0">
                <a:latin typeface="Arial" panose="020B0604020202020204" pitchFamily="34" charset="0"/>
                <a:cs typeface="Arial" panose="020B0604020202020204" pitchFamily="34" charset="0"/>
              </a:rPr>
              <a:t> has largely been made possible due to strong international funding and remains </a:t>
            </a:r>
            <a:r>
              <a:rPr lang="en-GB"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heavily dependent on foreign support</a:t>
            </a:r>
            <a:r>
              <a:rPr lang="hr-HR" sz="1100" b="0" i="0"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t>
            </a:r>
            <a:endParaRPr lang="hr-HR" sz="1100" dirty="0" smtClean="0">
              <a:latin typeface="Arial" panose="020B0604020202020204" pitchFamily="34" charset="0"/>
              <a:ea typeface="Times New Roman"/>
              <a:cs typeface="Arial" panose="020B0604020202020204" pitchFamily="34" charset="0"/>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hr-HR" sz="1100" dirty="0" smtClean="0">
                <a:latin typeface="Arial" panose="020B0604020202020204" pitchFamily="34" charset="0"/>
                <a:cs typeface="Arial" panose="020B0604020202020204" pitchFamily="34" charset="0"/>
              </a:rPr>
              <a:t> </a:t>
            </a:r>
            <a:endParaRPr lang="en-CA" sz="1100" dirty="0" smtClean="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smtClean="0">
                <a:solidFill>
                  <a:schemeClr val="dk1"/>
                </a:solidFill>
                <a:latin typeface="Arial" panose="020B0604020202020204" pitchFamily="34" charset="0"/>
                <a:ea typeface="Times New Roman"/>
                <a:cs typeface="Arial" panose="020B0604020202020204" pitchFamily="34" charset="0"/>
                <a:sym typeface="Times New Roman"/>
              </a:rPr>
              <a:t>Supplemental </a:t>
            </a:r>
            <a:r>
              <a:rPr lang="hr-HR" sz="1100" b="1" dirty="0" smtClean="0">
                <a:solidFill>
                  <a:schemeClr val="dk1"/>
                </a:solidFill>
                <a:latin typeface="Arial" panose="020B0604020202020204" pitchFamily="34" charset="0"/>
                <a:ea typeface="Times New Roman"/>
                <a:cs typeface="Arial" panose="020B0604020202020204" pitchFamily="34" charset="0"/>
                <a:sym typeface="Times New Roman"/>
              </a:rPr>
              <a:t>reading:</a:t>
            </a:r>
            <a:r>
              <a:rPr lang="en-GB" sz="1100" b="1"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sz="1100"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CA" sz="1100" i="1" baseline="0" dirty="0" err="1" smtClean="0">
                <a:latin typeface="Arial" panose="020B0604020202020204" pitchFamily="34" charset="0"/>
                <a:cs typeface="Arial" panose="020B0604020202020204" pitchFamily="34" charset="0"/>
              </a:rPr>
              <a:t>Michelot</a:t>
            </a:r>
            <a:r>
              <a:rPr lang="en-CA" sz="1100" i="1" baseline="0" dirty="0" smtClean="0">
                <a:latin typeface="Arial" panose="020B0604020202020204" pitchFamily="34" charset="0"/>
                <a:cs typeface="Arial" panose="020B0604020202020204" pitchFamily="34" charset="0"/>
              </a:rPr>
              <a:t> </a:t>
            </a:r>
            <a:r>
              <a:rPr lang="hr-HR" sz="1100" i="1" baseline="0" dirty="0" smtClean="0">
                <a:latin typeface="Arial" panose="020B0604020202020204" pitchFamily="34" charset="0"/>
                <a:cs typeface="Arial" panose="020B0604020202020204" pitchFamily="34" charset="0"/>
              </a:rPr>
              <a:t>, A. </a:t>
            </a:r>
            <a:r>
              <a:rPr lang="en-CA" sz="1100" i="1" baseline="0" dirty="0" smtClean="0">
                <a:latin typeface="Arial" panose="020B0604020202020204" pitchFamily="34" charset="0"/>
                <a:cs typeface="Arial" panose="020B0604020202020204" pitchFamily="34" charset="0"/>
              </a:rPr>
              <a:t>with </a:t>
            </a:r>
            <a:r>
              <a:rPr lang="en-CA" sz="1100" i="1" baseline="0" dirty="0" err="1" smtClean="0">
                <a:latin typeface="Arial" panose="020B0604020202020204" pitchFamily="34" charset="0"/>
                <a:cs typeface="Arial" panose="020B0604020202020204" pitchFamily="34" charset="0"/>
              </a:rPr>
              <a:t>Ouedraogo</a:t>
            </a:r>
            <a:r>
              <a:rPr lang="en-CA" sz="1100" i="1" baseline="0" dirty="0" smtClean="0">
                <a:latin typeface="Arial" panose="020B0604020202020204" pitchFamily="34" charset="0"/>
                <a:cs typeface="Arial" panose="020B0604020202020204" pitchFamily="34" charset="0"/>
              </a:rPr>
              <a:t>,</a:t>
            </a:r>
            <a:r>
              <a:rPr lang="hr-HR" sz="1100" i="1" baseline="0" dirty="0" smtClean="0">
                <a:latin typeface="Arial" panose="020B0604020202020204" pitchFamily="34" charset="0"/>
                <a:cs typeface="Arial" panose="020B0604020202020204" pitchFamily="34" charset="0"/>
              </a:rPr>
              <a:t> B. (2009).</a:t>
            </a:r>
            <a:r>
              <a:rPr lang="en-CA" sz="1100" i="1" baseline="0" dirty="0" smtClean="0">
                <a:latin typeface="Arial" panose="020B0604020202020204" pitchFamily="34" charset="0"/>
                <a:cs typeface="Arial" panose="020B0604020202020204" pitchFamily="34" charset="0"/>
              </a:rPr>
              <a:t> Transboundary Protected Areas: Legal Framework for the W Transboundary Biosphere Reserve (Benin, </a:t>
            </a:r>
            <a:r>
              <a:rPr lang="en-CA" sz="1100" i="1" baseline="0" dirty="0" err="1" smtClean="0">
                <a:latin typeface="Arial" panose="020B0604020202020204" pitchFamily="34" charset="0"/>
                <a:cs typeface="Arial" panose="020B0604020202020204" pitchFamily="34" charset="0"/>
              </a:rPr>
              <a:t>Burkin</a:t>
            </a:r>
            <a:r>
              <a:rPr lang="hr-HR" sz="1100" i="1" baseline="0" dirty="0" smtClean="0">
                <a:latin typeface="Arial" panose="020B0604020202020204" pitchFamily="34" charset="0"/>
                <a:cs typeface="Arial" panose="020B0604020202020204" pitchFamily="34" charset="0"/>
              </a:rPr>
              <a:t>a</a:t>
            </a:r>
            <a:r>
              <a:rPr lang="en-CA" sz="1100" i="1" baseline="0" dirty="0" smtClean="0">
                <a:latin typeface="Arial" panose="020B0604020202020204" pitchFamily="34" charset="0"/>
                <a:cs typeface="Arial" panose="020B0604020202020204" pitchFamily="34" charset="0"/>
              </a:rPr>
              <a:t> Faso, Niger)</a:t>
            </a:r>
            <a:r>
              <a:rPr lang="hr-HR" sz="1100" i="1" baseline="0" dirty="0" smtClean="0">
                <a:latin typeface="Arial" panose="020B0604020202020204" pitchFamily="34" charset="0"/>
                <a:cs typeface="Arial" panose="020B0604020202020204" pitchFamily="34" charset="0"/>
              </a:rPr>
              <a:t>.</a:t>
            </a:r>
            <a:r>
              <a:rPr lang="en-CA" sz="1100" i="1" baseline="0" dirty="0" smtClean="0">
                <a:latin typeface="Arial" panose="020B0604020202020204" pitchFamily="34" charset="0"/>
                <a:cs typeface="Arial" panose="020B0604020202020204" pitchFamily="34" charset="0"/>
              </a:rPr>
              <a:t> (IUCN-EPLP No. 81)</a:t>
            </a:r>
            <a:r>
              <a:rPr lang="hr-HR" sz="1100" i="1" baseline="0" dirty="0" smtClean="0">
                <a:latin typeface="Arial" panose="020B0604020202020204" pitchFamily="34" charset="0"/>
                <a:cs typeface="Arial" panose="020B0604020202020204" pitchFamily="34" charset="0"/>
              </a:rPr>
              <a:t>.</a:t>
            </a:r>
            <a:r>
              <a:rPr lang="en-CA" sz="1100" i="1" baseline="0" dirty="0" smtClean="0">
                <a:latin typeface="Arial" panose="020B0604020202020204" pitchFamily="34" charset="0"/>
                <a:cs typeface="Arial" panose="020B0604020202020204" pitchFamily="34" charset="0"/>
              </a:rPr>
              <a:t> </a:t>
            </a:r>
            <a:r>
              <a:rPr lang="en-CA" sz="1100" i="1" u="sng" baseline="0" dirty="0" smtClean="0">
                <a:solidFill>
                  <a:srgbClr val="0070C0"/>
                </a:solidFill>
                <a:latin typeface="Arial" panose="020B0604020202020204" pitchFamily="34" charset="0"/>
                <a:cs typeface="Arial" panose="020B0604020202020204" pitchFamily="34" charset="0"/>
              </a:rPr>
              <a:t>http://cmsdata.iucn.org/downloads/w_biosphere__en.pdf</a:t>
            </a:r>
            <a:r>
              <a:rPr lang="hr-HR" sz="1100" i="1" u="sng" baseline="0" dirty="0" smtClean="0">
                <a:solidFill>
                  <a:srgbClr val="0070C0"/>
                </a:solidFill>
                <a:latin typeface="Arial" panose="020B0604020202020204" pitchFamily="34" charset="0"/>
                <a:cs typeface="Arial" panose="020B0604020202020204" pitchFamily="34" charset="0"/>
              </a:rPr>
              <a:t> </a:t>
            </a:r>
          </a:p>
          <a:p>
            <a:pPr marL="457200" lvl="0" indent="-304800" rtl="0">
              <a:lnSpc>
                <a:spcPct val="115000"/>
              </a:lnSpc>
              <a:spcBef>
                <a:spcPts val="0"/>
              </a:spcBef>
              <a:spcAft>
                <a:spcPts val="0"/>
              </a:spcAft>
              <a:buClr>
                <a:schemeClr val="dk1"/>
              </a:buClr>
              <a:buSzPts val="1200"/>
              <a:buFont typeface="Times New Roman"/>
              <a:buChar char="●"/>
            </a:pPr>
            <a:r>
              <a:rPr lang="hr-HR" sz="1100" i="1" dirty="0" smtClean="0">
                <a:latin typeface="Arial" panose="020B0604020202020204" pitchFamily="34" charset="0"/>
                <a:cs typeface="Arial" panose="020B0604020202020204" pitchFamily="34" charset="0"/>
              </a:rPr>
              <a:t>Dramé-Yayé, A., Daouda Boubacar, D.</a:t>
            </a:r>
            <a:r>
              <a:rPr lang="hr-HR" sz="1100" i="1" baseline="0" dirty="0" smtClean="0">
                <a:latin typeface="Arial" panose="020B0604020202020204" pitchFamily="34" charset="0"/>
                <a:cs typeface="Arial" panose="020B0604020202020204" pitchFamily="34" charset="0"/>
              </a:rPr>
              <a:t> and Koudénoukpo Biao, J. (2007). The ”W” International Peace Park: Transforming Conservation and Conflict in West Africa. In: </a:t>
            </a:r>
            <a:r>
              <a:rPr lang="en-GB"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Ali, S.H. Peace Parks. Conservation and Conflict Resolution.</a:t>
            </a:r>
            <a:r>
              <a:rPr lang="hr-HR"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 </a:t>
            </a:r>
            <a:r>
              <a:rPr lang="en-GB"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Cambridge, Massachusetts and London, England: The MIT Press</a:t>
            </a:r>
            <a:r>
              <a:rPr lang="hr-HR"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Arial"/>
              </a:rPr>
              <a:t>.</a:t>
            </a:r>
          </a:p>
          <a:p>
            <a:pPr marL="457200" lvl="0" indent="-304800" rtl="0">
              <a:lnSpc>
                <a:spcPct val="115000"/>
              </a:lnSpc>
              <a:spcBef>
                <a:spcPts val="0"/>
              </a:spcBef>
              <a:spcAft>
                <a:spcPts val="0"/>
              </a:spcAft>
              <a:buClr>
                <a:schemeClr val="dk1"/>
              </a:buClr>
              <a:buSzPts val="1200"/>
              <a:buFont typeface="Times New Roman"/>
              <a:buChar char="●"/>
            </a:pPr>
            <a:r>
              <a:rPr lang="en-GB" sz="1100" b="0" i="1" u="none" strike="noStrike" kern="1200" cap="none" baseline="0" dirty="0" err="1" smtClean="0">
                <a:solidFill>
                  <a:schemeClr val="tx1"/>
                </a:solidFill>
                <a:latin typeface="Arial" panose="020B0604020202020204" pitchFamily="34" charset="0"/>
                <a:ea typeface="Arial"/>
                <a:cs typeface="Arial" panose="020B0604020202020204" pitchFamily="34" charset="0"/>
                <a:sym typeface="Arial"/>
              </a:rPr>
              <a:t>Garreau</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J.M., </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Kane,</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C. T.,</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a:t>
            </a:r>
            <a:r>
              <a:rPr lang="en-GB" sz="1100" b="0" i="1" u="none" strike="noStrike" kern="1200" cap="none" baseline="0" dirty="0" err="1" smtClean="0">
                <a:solidFill>
                  <a:schemeClr val="tx1"/>
                </a:solidFill>
                <a:latin typeface="Arial" panose="020B0604020202020204" pitchFamily="34" charset="0"/>
                <a:ea typeface="Arial"/>
                <a:cs typeface="Arial" panose="020B0604020202020204" pitchFamily="34" charset="0"/>
                <a:sym typeface="Arial"/>
              </a:rPr>
              <a:t>Mahamadou</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S. </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and De Winter,</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J. (2015). Box 22: </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The W, </a:t>
            </a:r>
            <a:r>
              <a:rPr lang="en-GB" sz="1100" b="0" i="1" u="none" strike="noStrike" kern="1200" cap="none" baseline="0" dirty="0" err="1" smtClean="0">
                <a:solidFill>
                  <a:schemeClr val="tx1"/>
                </a:solidFill>
                <a:latin typeface="Arial" panose="020B0604020202020204" pitchFamily="34" charset="0"/>
                <a:ea typeface="Arial"/>
                <a:cs typeface="Arial" panose="020B0604020202020204" pitchFamily="34" charset="0"/>
                <a:sym typeface="Arial"/>
              </a:rPr>
              <a:t>Arly</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and </a:t>
            </a:r>
            <a:r>
              <a:rPr lang="en-GB" sz="1100" b="0" i="1" u="none" strike="noStrike" kern="1200" cap="none" baseline="0" dirty="0" err="1" smtClean="0">
                <a:solidFill>
                  <a:schemeClr val="tx1"/>
                </a:solidFill>
                <a:latin typeface="Arial" panose="020B0604020202020204" pitchFamily="34" charset="0"/>
                <a:ea typeface="Arial"/>
                <a:cs typeface="Arial" panose="020B0604020202020204" pitchFamily="34" charset="0"/>
                <a:sym typeface="Arial"/>
              </a:rPr>
              <a:t>Pendjari</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a transfrontier complex to consolidate</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In: </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Vasilijević, M., Zunckel, K., McKinney, M., Erg, B., Schoon, M., Rosen Michel, T. Transboundary</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a:t>
            </a:r>
            <a:r>
              <a:rPr lang="en-GB"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Conservation: A systematic and integrated approach. Best Practice Protected Area Guidelines Series</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 </a:t>
            </a:r>
            <a:r>
              <a:rPr lang="de-DE"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No. 23, Gland, Switzerland: IUCN</a:t>
            </a:r>
            <a:r>
              <a:rPr lang="hr-HR" sz="1100" b="0" i="1" u="none" strike="noStrike" kern="1200" cap="none" baseline="0" dirty="0" smtClean="0">
                <a:solidFill>
                  <a:schemeClr val="tx1"/>
                </a:solidFill>
                <a:latin typeface="Arial" panose="020B0604020202020204" pitchFamily="34" charset="0"/>
                <a:ea typeface="Arial"/>
                <a:cs typeface="Arial" panose="020B0604020202020204" pitchFamily="34" charset="0"/>
                <a:sym typeface="Arial"/>
              </a:rPr>
              <a:t>.</a:t>
            </a:r>
            <a:endParaRPr lang="hr-HR" sz="1100" b="0" i="1" u="none" strike="noStrike" cap="none" baseline="0" dirty="0" smtClean="0">
              <a:solidFill>
                <a:srgbClr val="000000"/>
              </a:solidFill>
              <a:latin typeface="Arial" panose="020B0604020202020204" pitchFamily="34" charset="0"/>
              <a:ea typeface="Arial"/>
              <a:cs typeface="Arial" panose="020B0604020202020204" pitchFamily="34" charset="0"/>
              <a:sym typeface="Arial"/>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1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23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ceeaf980e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ceeaf980e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200" b="0" i="1" u="none" strike="noStrike" cap="none" baseline="0" dirty="0" smtClean="0">
                <a:solidFill>
                  <a:srgbClr val="000000"/>
                </a:solidFill>
                <a:latin typeface="Arial" panose="020B0604020202020204" pitchFamily="34" charset="0"/>
                <a:ea typeface="Arial"/>
                <a:cs typeface="Arial" panose="020B0604020202020204" pitchFamily="34" charset="0"/>
                <a:sym typeface="Times New Roman"/>
              </a:rPr>
              <a:t>Photo credit: </a:t>
            </a:r>
            <a:r>
              <a:rPr lang="hr-HR" sz="1100" b="0" i="1" u="none" strike="noStrike" cap="none" dirty="0" smtClean="0">
                <a:solidFill>
                  <a:srgbClr val="000000"/>
                </a:solidFill>
                <a:effectLst/>
                <a:latin typeface="Arial"/>
                <a:ea typeface="Arial"/>
                <a:cs typeface="Arial"/>
                <a:sym typeface="Arial"/>
              </a:rPr>
              <a:t>Humpback whale (</a:t>
            </a:r>
            <a:r>
              <a:rPr lang="en-GB" sz="1100" b="0" i="1" u="none" strike="noStrike" cap="none" dirty="0" err="1" smtClean="0">
                <a:solidFill>
                  <a:srgbClr val="000000"/>
                </a:solidFill>
                <a:effectLst/>
                <a:latin typeface="Arial"/>
                <a:ea typeface="Arial"/>
                <a:cs typeface="Arial"/>
                <a:sym typeface="Arial"/>
              </a:rPr>
              <a:t>Megaptera</a:t>
            </a:r>
            <a:r>
              <a:rPr lang="en-GB" sz="1100" b="0" i="1" u="none" strike="noStrike" cap="none" dirty="0" smtClean="0">
                <a:solidFill>
                  <a:srgbClr val="000000"/>
                </a:solidFill>
                <a:effectLst/>
                <a:latin typeface="Arial"/>
                <a:ea typeface="Arial"/>
                <a:cs typeface="Arial"/>
                <a:sym typeface="Arial"/>
              </a:rPr>
              <a:t> </a:t>
            </a:r>
            <a:r>
              <a:rPr lang="en-GB" sz="1100" b="0" i="1" u="none" strike="noStrike" cap="none" dirty="0" err="1" smtClean="0">
                <a:solidFill>
                  <a:srgbClr val="000000"/>
                </a:solidFill>
                <a:effectLst/>
                <a:latin typeface="Arial"/>
                <a:ea typeface="Arial"/>
                <a:cs typeface="Arial"/>
                <a:sym typeface="Arial"/>
              </a:rPr>
              <a:t>novaeangliae</a:t>
            </a:r>
            <a:r>
              <a:rPr lang="hr-HR" sz="1100" b="0" i="1" u="none" strike="noStrike" cap="none" dirty="0" smtClean="0">
                <a:solidFill>
                  <a:srgbClr val="000000"/>
                </a:solidFill>
                <a:effectLst/>
                <a:latin typeface="Arial"/>
                <a:ea typeface="Arial"/>
                <a:cs typeface="Arial"/>
                <a:sym typeface="Arial"/>
              </a:rPr>
              <a:t>)</a:t>
            </a:r>
            <a:r>
              <a:rPr lang="en-GB" sz="1100" b="0" i="1" u="none" strike="noStrike" cap="none" dirty="0" smtClean="0">
                <a:solidFill>
                  <a:srgbClr val="000000"/>
                </a:solidFill>
                <a:effectLst/>
                <a:latin typeface="Arial"/>
                <a:ea typeface="Arial"/>
                <a:cs typeface="Arial"/>
                <a:sym typeface="Arial"/>
              </a:rPr>
              <a:t>. </a:t>
            </a:r>
            <a:r>
              <a:rPr lang="en-GB" sz="1100" b="0" i="1" u="none" strike="noStrike" cap="none" dirty="0" err="1" smtClean="0">
                <a:solidFill>
                  <a:srgbClr val="000000"/>
                </a:solidFill>
                <a:effectLst/>
                <a:latin typeface="Arial"/>
                <a:ea typeface="Arial"/>
                <a:cs typeface="Arial"/>
                <a:sym typeface="Arial"/>
              </a:rPr>
              <a:t>Gorgona</a:t>
            </a:r>
            <a:r>
              <a:rPr lang="hr-HR" sz="1100" b="0" i="1" u="none" strike="noStrike" cap="none" dirty="0" smtClean="0">
                <a:solidFill>
                  <a:srgbClr val="000000"/>
                </a:solidFill>
                <a:effectLst/>
                <a:latin typeface="Arial"/>
                <a:ea typeface="Arial"/>
                <a:cs typeface="Arial"/>
                <a:sym typeface="Arial"/>
              </a:rPr>
              <a:t> National Park, </a:t>
            </a:r>
            <a:r>
              <a:rPr lang="en-GB" sz="1100" b="0" i="1" u="none" strike="noStrike" cap="none" dirty="0" smtClean="0">
                <a:solidFill>
                  <a:srgbClr val="000000"/>
                </a:solidFill>
                <a:effectLst/>
                <a:latin typeface="Arial"/>
                <a:ea typeface="Arial"/>
                <a:cs typeface="Arial"/>
                <a:sym typeface="Arial"/>
              </a:rPr>
              <a:t>Colombia. </a:t>
            </a:r>
            <a:r>
              <a:rPr lang="en" sz="1100" i="1" dirty="0" smtClean="0">
                <a:latin typeface="Arial" panose="020B0604020202020204" pitchFamily="34" charset="0"/>
                <a:ea typeface="Times New Roman"/>
                <a:cs typeface="Arial" panose="020B0604020202020204" pitchFamily="34" charset="0"/>
                <a:sym typeface="Times New Roman"/>
              </a:rPr>
              <a:t>©</a:t>
            </a:r>
            <a:r>
              <a:rPr lang="en-GB" sz="1100" b="0" i="1" u="none" strike="noStrike" cap="none" dirty="0" err="1" smtClean="0">
                <a:solidFill>
                  <a:srgbClr val="000000"/>
                </a:solidFill>
                <a:effectLst/>
                <a:latin typeface="Arial"/>
                <a:ea typeface="Arial"/>
                <a:cs typeface="Arial"/>
                <a:sym typeface="Arial"/>
              </a:rPr>
              <a:t>Fundación</a:t>
            </a:r>
            <a:r>
              <a:rPr lang="en-GB" sz="1100" b="0" i="1" u="none" strike="noStrike" cap="none" dirty="0" smtClean="0">
                <a:solidFill>
                  <a:srgbClr val="000000"/>
                </a:solidFill>
                <a:effectLst/>
                <a:latin typeface="Arial"/>
                <a:ea typeface="Arial"/>
                <a:cs typeface="Arial"/>
                <a:sym typeface="Arial"/>
              </a:rPr>
              <a:t> </a:t>
            </a:r>
            <a:r>
              <a:rPr lang="en-GB" sz="1100" b="0" i="1" u="none" strike="noStrike" cap="none" dirty="0" err="1" smtClean="0">
                <a:solidFill>
                  <a:srgbClr val="000000"/>
                </a:solidFill>
                <a:effectLst/>
                <a:latin typeface="Arial"/>
                <a:ea typeface="Arial"/>
                <a:cs typeface="Arial"/>
                <a:sym typeface="Arial"/>
              </a:rPr>
              <a:t>Yubarta</a:t>
            </a:r>
            <a:r>
              <a:rPr lang="hr-HR" sz="1100" b="0" i="1" u="none" strike="noStrike" cap="none" dirty="0" smtClean="0">
                <a:solidFill>
                  <a:srgbClr val="000000"/>
                </a:solidFill>
                <a:effectLst/>
                <a:latin typeface="Arial"/>
                <a:ea typeface="Arial"/>
                <a:cs typeface="Arial"/>
                <a:sym typeface="Arial"/>
              </a:rPr>
              <a:t>, </a:t>
            </a:r>
            <a:r>
              <a:rPr lang="en-US" sz="1200" b="0" i="1" u="sng" strike="noStrike" cap="none" dirty="0" smtClean="0">
                <a:solidFill>
                  <a:srgbClr val="000000"/>
                </a:solidFill>
                <a:effectLst/>
                <a:latin typeface="Arial"/>
                <a:ea typeface="Arial"/>
                <a:cs typeface="Arial"/>
                <a:sym typeface="Arial"/>
                <a:hlinkClick r:id="rId3"/>
              </a:rPr>
              <a:t>www.cmarpacifico.org</a:t>
            </a:r>
            <a:endParaRPr lang="en-US" sz="1400" i="1" dirty="0" smtClean="0">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Clr>
                <a:srgbClr val="000000"/>
              </a:buClr>
              <a:buSzPts val="1100"/>
              <a:buFont typeface="Arial"/>
              <a:buNone/>
            </a:pPr>
            <a:r>
              <a:rPr lang="en-GB" sz="1100" i="1" dirty="0" smtClean="0">
                <a:latin typeface="Arial" panose="020B0604020202020204" pitchFamily="34" charset="0"/>
                <a:ea typeface="Times New Roman"/>
                <a:cs typeface="Arial" panose="020B0604020202020204" pitchFamily="34" charset="0"/>
                <a:sym typeface="Times New Roman"/>
              </a:rPr>
              <a:t>Map credit: </a:t>
            </a:r>
            <a:r>
              <a:rPr lang="en-GB" b="0" i="1" dirty="0" smtClean="0"/>
              <a:t>Hands Across Borders. Profiles of Participating Transboundary Conservation Initiatives: </a:t>
            </a:r>
            <a:r>
              <a:rPr lang="en-GB" sz="1100" b="0" i="1" u="none" strike="noStrike" cap="none" dirty="0" smtClean="0">
                <a:solidFill>
                  <a:srgbClr val="000000"/>
                </a:solidFill>
                <a:latin typeface="Arial" panose="020B0604020202020204" pitchFamily="34" charset="0"/>
                <a:ea typeface="Times New Roman"/>
                <a:cs typeface="Arial" panose="020B0604020202020204" pitchFamily="34" charset="0"/>
                <a:sym typeface="Times New Roman"/>
              </a:rPr>
              <a:t>Eastern Tropical Pacific Seascape. </a:t>
            </a:r>
            <a:r>
              <a:rPr lang="en-GB" sz="1100" b="0" i="1" u="sng" strike="noStrike" cap="none" dirty="0" smtClean="0">
                <a:solidFill>
                  <a:schemeClr val="hlink"/>
                </a:solidFill>
                <a:latin typeface="Arial"/>
                <a:ea typeface="Arial"/>
                <a:cs typeface="Arial"/>
                <a:sym typeface="Arial"/>
                <a:hlinkClick r:id="rId4"/>
              </a:rPr>
              <a:t>http://naturalresourcespolicy.org/projects/transboundary-conservation.php</a:t>
            </a:r>
            <a:r>
              <a:rPr lang="en-GB" sz="1100" b="0" i="1" u="sng" strike="noStrike" cap="none" dirty="0" smtClean="0">
                <a:solidFill>
                  <a:srgbClr val="000000"/>
                </a:solidFill>
                <a:latin typeface="Arial"/>
                <a:ea typeface="Arial"/>
                <a:cs typeface="Arial"/>
                <a:sym typeface="Arial"/>
              </a:rPr>
              <a:t> </a:t>
            </a:r>
            <a:endParaRPr lang="en-GB" dirty="0" smtClean="0"/>
          </a:p>
          <a:p>
            <a:pPr marL="0" lvl="0" indent="0" rtl="0">
              <a:spcBef>
                <a:spcPts val="0"/>
              </a:spcBef>
              <a:spcAft>
                <a:spcPts val="0"/>
              </a:spcAft>
              <a:buNone/>
            </a:pPr>
            <a:endParaRPr lang="hr-HR" sz="1100" b="1" dirty="0" smtClean="0">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r>
              <a:rPr lang="hr-HR" b="1" dirty="0" smtClean="0">
                <a:sym typeface="Times New Roman"/>
              </a:rPr>
              <a:t>Eastern Tropical Pacific Marine Corridor: a TBMCA</a:t>
            </a:r>
            <a:endParaRPr lang="hr-HR" sz="1100" b="1" dirty="0" smtClean="0">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The Eastern Tropical Pacific Marine Corridor (CMAR) </a:t>
            </a: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is a </a:t>
            </a: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transboundary and regional initiative </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for the conservation and sustainable use of </a:t>
            </a: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the region’s </a:t>
            </a:r>
            <a:r>
              <a:rPr lang="en-US"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marine and coastal resources. </a:t>
            </a: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It includes an area of more than 1.3 million</a:t>
            </a: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 </a:t>
            </a:r>
            <a:r>
              <a:rPr lang="hr-HR" sz="1100" b="0" i="0"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sq. km</a:t>
            </a:r>
            <a:r>
              <a:rPr lang="hr-HR" sz="1100" b="0" i="0" u="none" strike="noStrike" cap="none" baseline="0" dirty="0" smtClean="0">
                <a:solidFill>
                  <a:srgbClr val="000000"/>
                </a:solidFill>
                <a:effectLst/>
                <a:latin typeface="Arial" panose="020B0604020202020204" pitchFamily="34" charset="0"/>
                <a:ea typeface="Arial"/>
                <a:cs typeface="Arial" panose="020B0604020202020204" pitchFamily="34" charset="0"/>
                <a:sym typeface="Arial"/>
              </a:rPr>
              <a:t> consisting of five marine protected areas (MPAs):</a:t>
            </a:r>
            <a:r>
              <a:rPr lang="hr-HR" sz="1100" dirty="0" smtClean="0">
                <a:latin typeface="Arial" panose="020B0604020202020204" pitchFamily="34" charset="0"/>
                <a:ea typeface="Times New Roman"/>
                <a:cs typeface="Arial" panose="020B0604020202020204" pitchFamily="34" charset="0"/>
                <a:sym typeface="Times New Roman"/>
              </a:rPr>
              <a:t> Cocos Island</a:t>
            </a:r>
            <a:r>
              <a:rPr lang="hr-HR" sz="1100" baseline="0" dirty="0" smtClean="0">
                <a:latin typeface="Arial" panose="020B0604020202020204" pitchFamily="34" charset="0"/>
                <a:ea typeface="Times New Roman"/>
                <a:cs typeface="Arial" panose="020B0604020202020204" pitchFamily="34" charset="0"/>
                <a:sym typeface="Times New Roman"/>
              </a:rPr>
              <a:t> National Park (Costa Rica), Galapagos National Park (Ecuador), Malpelo Fauna and Flora Sanctuary (Colombia), Gorgona National Park (Colombia), and Coiba National Park (Panama). The area is important for marine biodiversity, high endemism and provides </a:t>
            </a:r>
            <a:r>
              <a:rPr lang="en-US" sz="1100" b="0" i="0" u="none" strike="noStrike" cap="none" dirty="0" smtClean="0">
                <a:solidFill>
                  <a:srgbClr val="000000"/>
                </a:solidFill>
                <a:effectLst/>
                <a:latin typeface="Arial"/>
                <a:ea typeface="Arial"/>
                <a:cs typeface="Arial"/>
                <a:sym typeface="Arial"/>
              </a:rPr>
              <a:t>natural conditions to sustain migratory species. </a:t>
            </a:r>
            <a:endParaRPr lang="hr-HR"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sz="1100" b="0" i="0" u="none" strike="noStrike" cap="none" dirty="0" smtClean="0">
              <a:solidFill>
                <a:srgbClr val="000000"/>
              </a:solidFill>
              <a:effectLst/>
              <a:latin typeface="Arial"/>
              <a:ea typeface="Times New Roman"/>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0" i="0" u="none" strike="noStrike" cap="none" dirty="0" smtClean="0">
                <a:solidFill>
                  <a:srgbClr val="000000"/>
                </a:solidFill>
                <a:effectLst/>
                <a:latin typeface="Arial"/>
                <a:ea typeface="Times New Roman"/>
                <a:cs typeface="Arial"/>
                <a:sym typeface="Arial"/>
              </a:rPr>
              <a:t>CMAR was established</a:t>
            </a:r>
            <a:r>
              <a:rPr lang="hr-HR" sz="1100" b="0" i="0" u="none" strike="noStrike" cap="none" baseline="0" dirty="0" smtClean="0">
                <a:solidFill>
                  <a:srgbClr val="000000"/>
                </a:solidFill>
                <a:effectLst/>
                <a:latin typeface="Arial"/>
                <a:ea typeface="Times New Roman"/>
                <a:cs typeface="Arial"/>
                <a:sym typeface="Arial"/>
              </a:rPr>
              <a:t> in 2004 when the Ministers of Environment of four participating countries signed a Declaration of San José (legally non-binding agreement). Valuable impetus was provided by the UNESCO</a:t>
            </a:r>
            <a:r>
              <a:rPr lang="en-US" sz="1100" b="0" i="0" u="none" strike="noStrike" cap="none" dirty="0" smtClean="0">
                <a:solidFill>
                  <a:srgbClr val="000000"/>
                </a:solidFill>
                <a:effectLst/>
                <a:latin typeface="Arial"/>
                <a:ea typeface="Arial"/>
                <a:cs typeface="Arial"/>
                <a:sym typeface="Arial"/>
              </a:rPr>
              <a:t> World Heritage Program</a:t>
            </a:r>
            <a:r>
              <a:rPr lang="hr-HR" sz="1100" b="0" i="0" u="none" strike="noStrike" cap="none" dirty="0" smtClean="0">
                <a:solidFill>
                  <a:srgbClr val="000000"/>
                </a:solidFill>
                <a:effectLst/>
                <a:latin typeface="Arial"/>
                <a:ea typeface="Arial"/>
                <a:cs typeface="Arial"/>
                <a:sym typeface="Arial"/>
              </a:rPr>
              <a:t>me which </a:t>
            </a:r>
            <a:r>
              <a:rPr lang="en-US" sz="1100" b="0" i="0" u="none" strike="noStrike" cap="none" dirty="0" smtClean="0">
                <a:solidFill>
                  <a:srgbClr val="000000"/>
                </a:solidFill>
                <a:effectLst/>
                <a:latin typeface="Arial"/>
                <a:ea typeface="Arial"/>
                <a:cs typeface="Arial"/>
                <a:sym typeface="Arial"/>
              </a:rPr>
              <a:t>identified a need of cross-border management of marine World Heritage Sites and their connectivity</a:t>
            </a:r>
            <a:r>
              <a:rPr lang="hr-HR" sz="1100" b="0" i="0" u="none" strike="noStrike" cap="none" dirty="0" smtClean="0">
                <a:solidFill>
                  <a:srgbClr val="000000"/>
                </a:solidFill>
                <a:effectLst/>
                <a:latin typeface="Arial"/>
                <a:ea typeface="Arial"/>
                <a:cs typeface="Arial"/>
                <a:sym typeface="Arial"/>
              </a:rPr>
              <a:t>. Considering that</a:t>
            </a:r>
            <a:r>
              <a:rPr lang="hr-HR" sz="1100" b="0" i="0" u="none" strike="noStrike" cap="none" baseline="0" dirty="0" smtClean="0">
                <a:solidFill>
                  <a:srgbClr val="000000"/>
                </a:solidFill>
                <a:effectLst/>
                <a:latin typeface="Arial"/>
                <a:ea typeface="Arial"/>
                <a:cs typeface="Arial"/>
                <a:sym typeface="Arial"/>
              </a:rPr>
              <a:t> four out of five MPAs in CMAR (all except Gorgona) are World Heritage Sites, this was perceived as a positive sign to move forward and establish cooperation in management of the MPAs.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0" i="0" u="none" strike="noStrike" cap="none" baseline="0" dirty="0" smtClean="0">
                <a:solidFill>
                  <a:srgbClr val="000000"/>
                </a:solidFill>
                <a:effectLst/>
                <a:latin typeface="Arial"/>
                <a:ea typeface="Arial"/>
                <a:cs typeface="Arial"/>
                <a:sym typeface="Arial"/>
              </a:rPr>
              <a:t>Complex governance structure of CMAR includes: </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effectLst/>
                <a:latin typeface="Arial"/>
                <a:ea typeface="Arial"/>
                <a:cs typeface="Arial"/>
                <a:sym typeface="Arial"/>
              </a:rPr>
              <a:t>Regional </a:t>
            </a:r>
            <a:r>
              <a:rPr lang="en-US" sz="1100" b="0" i="0" u="none" strike="noStrike" cap="none" dirty="0" smtClean="0">
                <a:solidFill>
                  <a:srgbClr val="000000"/>
                </a:solidFill>
                <a:effectLst/>
                <a:latin typeface="Arial"/>
                <a:ea typeface="Arial"/>
                <a:cs typeface="Arial"/>
                <a:sym typeface="Arial"/>
              </a:rPr>
              <a:t>Ministerial Committee</a:t>
            </a:r>
            <a:r>
              <a:rPr lang="hr-HR" sz="1100" b="0" i="0" u="none" strike="noStrike" cap="none" dirty="0" smtClean="0">
                <a:solidFill>
                  <a:srgbClr val="000000"/>
                </a:solidFill>
                <a:effectLst/>
                <a:latin typeface="Arial"/>
                <a:ea typeface="Arial"/>
                <a:cs typeface="Arial"/>
                <a:sym typeface="Arial"/>
              </a:rPr>
              <a:t> that support the CMAR</a:t>
            </a:r>
            <a:r>
              <a:rPr lang="hr-HR" sz="1100" b="0" i="0" u="none" strike="noStrike" cap="none" baseline="0" dirty="0" smtClean="0">
                <a:solidFill>
                  <a:srgbClr val="000000"/>
                </a:solidFill>
                <a:effectLst/>
                <a:latin typeface="Arial"/>
                <a:ea typeface="Arial"/>
                <a:cs typeface="Arial"/>
                <a:sym typeface="Arial"/>
              </a:rPr>
              <a:t> politically</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effectLst/>
                <a:latin typeface="Arial"/>
                <a:ea typeface="Arial"/>
                <a:cs typeface="Arial"/>
                <a:sym typeface="Arial"/>
              </a:rPr>
              <a:t>Pro Tempore Presidency that rotates every 3 years between the countries</a:t>
            </a: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Pro Tempore Technical Secretariat</a:t>
            </a:r>
            <a:r>
              <a:rPr lang="hr-HR" sz="1100" b="0" i="0" u="none" strike="noStrike" cap="none" dirty="0" smtClean="0">
                <a:solidFill>
                  <a:srgbClr val="000000"/>
                </a:solidFill>
                <a:effectLst/>
                <a:latin typeface="Arial"/>
                <a:ea typeface="Arial"/>
                <a:cs typeface="Arial"/>
                <a:sym typeface="Arial"/>
              </a:rPr>
              <a:t> that also rotates every 3 years between the countries</a:t>
            </a:r>
            <a:r>
              <a:rPr lang="hr-HR" sz="1100" b="0" i="0" u="none" strike="noStrike" cap="none" baseline="0" dirty="0" smtClean="0">
                <a:solidFill>
                  <a:srgbClr val="000000"/>
                </a:solidFill>
                <a:effectLst/>
                <a:latin typeface="Arial"/>
                <a:ea typeface="Arial"/>
                <a:cs typeface="Arial"/>
                <a:sym typeface="Arial"/>
              </a:rPr>
              <a:t> and has the mandate to facilitate the actions requested by the two Committees (Regional Ministerial and Regional Technical)</a:t>
            </a: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Regional Technical Committee</a:t>
            </a:r>
            <a:r>
              <a:rPr lang="hr-HR" sz="1100" b="0" i="0" u="none" strike="noStrike" cap="none" dirty="0" smtClean="0">
                <a:solidFill>
                  <a:srgbClr val="000000"/>
                </a:solidFill>
                <a:effectLst/>
                <a:latin typeface="Arial"/>
                <a:ea typeface="Arial"/>
                <a:cs typeface="Arial"/>
                <a:sym typeface="Arial"/>
              </a:rPr>
              <a:t> that advises</a:t>
            </a:r>
            <a:r>
              <a:rPr lang="hr-HR"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and prepare</a:t>
            </a:r>
            <a:r>
              <a:rPr lang="hr-HR" sz="1100" b="0" i="0" u="none" strike="noStrike" cap="none" dirty="0" smtClean="0">
                <a:solidFill>
                  <a:srgbClr val="000000"/>
                </a:solidFill>
                <a:effectLst/>
                <a:latin typeface="Arial"/>
                <a:ea typeface="Arial"/>
                <a:cs typeface="Arial"/>
                <a:sym typeface="Arial"/>
              </a:rPr>
              <a:t>s</a:t>
            </a:r>
            <a:r>
              <a:rPr lang="en-US" sz="1100" b="0" i="0" u="none" strike="noStrike" cap="none" dirty="0" smtClean="0">
                <a:solidFill>
                  <a:srgbClr val="000000"/>
                </a:solidFill>
                <a:effectLst/>
                <a:latin typeface="Arial"/>
                <a:ea typeface="Arial"/>
                <a:cs typeface="Arial"/>
                <a:sym typeface="Arial"/>
              </a:rPr>
              <a:t> technical proposals to support the CMAR actions</a:t>
            </a:r>
            <a:endParaRPr lang="hr-HR" sz="1100" b="0" i="0" u="none"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dirty="0" smtClean="0">
                <a:solidFill>
                  <a:srgbClr val="000000"/>
                </a:solidFill>
                <a:effectLst/>
                <a:latin typeface="Arial"/>
                <a:ea typeface="Arial"/>
                <a:cs typeface="Arial"/>
                <a:sym typeface="Arial"/>
              </a:rPr>
              <a:t>National Commissions that coordinate</a:t>
            </a:r>
            <a:r>
              <a:rPr lang="hr-HR" sz="1100" b="0" i="0" u="none" strike="noStrike" cap="none" baseline="0" dirty="0" smtClean="0">
                <a:solidFill>
                  <a:srgbClr val="000000"/>
                </a:solidFill>
                <a:effectLst/>
                <a:latin typeface="Arial"/>
                <a:ea typeface="Arial"/>
                <a:cs typeface="Arial"/>
                <a:sym typeface="Arial"/>
              </a:rPr>
              <a:t> actions at national level </a:t>
            </a: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baseline="0" dirty="0" smtClean="0">
                <a:solidFill>
                  <a:srgbClr val="000000"/>
                </a:solidFill>
                <a:effectLst/>
                <a:latin typeface="Arial"/>
                <a:ea typeface="Arial"/>
                <a:cs typeface="Arial"/>
                <a:sym typeface="Arial"/>
              </a:rPr>
              <a:t>Working Groups that conduct </a:t>
            </a:r>
            <a:r>
              <a:rPr lang="en-US" sz="1100" b="0" i="0" u="none" strike="noStrike" cap="none" dirty="0" smtClean="0">
                <a:solidFill>
                  <a:srgbClr val="000000"/>
                </a:solidFill>
                <a:effectLst/>
                <a:latin typeface="Arial"/>
                <a:ea typeface="Arial"/>
                <a:cs typeface="Arial"/>
                <a:sym typeface="Arial"/>
              </a:rPr>
              <a:t>technical actions </a:t>
            </a:r>
            <a:r>
              <a:rPr lang="hr-HR" sz="1100" b="0" i="0" u="none" strike="noStrike" cap="none" dirty="0" smtClean="0">
                <a:solidFill>
                  <a:srgbClr val="000000"/>
                </a:solidFill>
                <a:effectLst/>
                <a:latin typeface="Arial"/>
                <a:ea typeface="Arial"/>
                <a:cs typeface="Arial"/>
                <a:sym typeface="Arial"/>
              </a:rPr>
              <a:t>on </a:t>
            </a:r>
            <a:r>
              <a:rPr lang="en-US" sz="1100" b="0" i="0" u="none" strike="noStrike" cap="none" dirty="0" smtClean="0">
                <a:solidFill>
                  <a:srgbClr val="000000"/>
                </a:solidFill>
                <a:effectLst/>
                <a:latin typeface="Arial"/>
                <a:ea typeface="Arial"/>
                <a:cs typeface="Arial"/>
                <a:sym typeface="Arial"/>
              </a:rPr>
              <a:t>biodiversity, fishing, responsible tourism, control and surveillance</a:t>
            </a:r>
            <a:r>
              <a:rPr lang="hr-HR" sz="1100" b="0" i="0" u="none" strike="noStrike" cap="none" dirty="0" smtClean="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r-HR"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r-HR" sz="1100" b="0" i="0" u="none" strike="noStrike" cap="none" baseline="0" dirty="0" smtClean="0">
                <a:solidFill>
                  <a:srgbClr val="000000"/>
                </a:solidFill>
                <a:effectLst/>
                <a:latin typeface="Arial"/>
                <a:ea typeface="Arial"/>
                <a:cs typeface="Arial"/>
                <a:sym typeface="Arial"/>
              </a:rPr>
              <a:t>Key areas of cooperation include: </a:t>
            </a: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Nature </a:t>
            </a:r>
            <a:r>
              <a:rPr lang="hr-HR" sz="1100" b="0" i="0" u="none" strike="noStrike" cap="none" dirty="0" smtClean="0">
                <a:solidFill>
                  <a:srgbClr val="000000"/>
                </a:solidFill>
                <a:effectLst/>
                <a:latin typeface="Arial"/>
                <a:ea typeface="Arial"/>
                <a:cs typeface="Arial"/>
                <a:sym typeface="Arial"/>
              </a:rPr>
              <a:t>conservation</a:t>
            </a: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Sustainable use of marine biodiversity focused on tourism and </a:t>
            </a:r>
            <a:r>
              <a:rPr lang="hr-HR" sz="1100" b="0" i="0" u="none" strike="noStrike" cap="none" dirty="0" smtClean="0">
                <a:solidFill>
                  <a:srgbClr val="000000"/>
                </a:solidFill>
                <a:effectLst/>
                <a:latin typeface="Arial"/>
                <a:ea typeface="Arial"/>
                <a:cs typeface="Arial"/>
                <a:sym typeface="Arial"/>
              </a:rPr>
              <a:t>fishing</a:t>
            </a: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MPAs management</a:t>
            </a:r>
            <a:endParaRPr lang="hr-HR" sz="1100" b="0" i="0" u="none"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Common regional ecosystems</a:t>
            </a:r>
            <a:endParaRPr lang="hr-HR" sz="1100" b="0" i="0" u="none"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hr-HR" sz="1100" b="0" i="0" u="none" strike="noStrike" cap="none" dirty="0" smtClean="0">
                <a:solidFill>
                  <a:srgbClr val="000000"/>
                </a:solidFill>
                <a:effectLst/>
                <a:latin typeface="Arial"/>
                <a:ea typeface="Arial"/>
                <a:cs typeface="Arial"/>
                <a:sym typeface="Arial"/>
              </a:rPr>
              <a:t>Endemic </a:t>
            </a:r>
            <a:r>
              <a:rPr lang="en-US" sz="1100" b="0" i="0" u="none" strike="noStrike" cap="none" dirty="0" smtClean="0">
                <a:solidFill>
                  <a:srgbClr val="000000"/>
                </a:solidFill>
                <a:effectLst/>
                <a:latin typeface="Arial"/>
                <a:ea typeface="Arial"/>
                <a:cs typeface="Arial"/>
                <a:sym typeface="Arial"/>
              </a:rPr>
              <a:t>and endangered species</a:t>
            </a:r>
            <a:endParaRPr lang="hr-HR" sz="1100" b="0" i="0" u="none"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Building capacities and training</a:t>
            </a:r>
            <a:endParaRPr lang="hr-HR" sz="1100" b="0" i="0" u="none"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en-US" sz="1100" b="0" i="0" u="none" strike="noStrike" cap="none" dirty="0" smtClean="0">
                <a:solidFill>
                  <a:srgbClr val="000000"/>
                </a:solidFill>
                <a:effectLst/>
                <a:latin typeface="Arial"/>
                <a:ea typeface="Arial"/>
                <a:cs typeface="Arial"/>
                <a:sym typeface="Arial"/>
              </a:rPr>
              <a:t>Inter-sectoral stakeholders participation.</a:t>
            </a:r>
            <a:endParaRPr lang="hr-HR" sz="1200" b="0" i="0" u="none" strike="noStrike" cap="none" dirty="0" smtClean="0">
              <a:solidFill>
                <a:srgbClr val="000000"/>
              </a:solidFill>
              <a:effectLst/>
              <a:latin typeface="Arial" panose="020B0604020202020204" pitchFamily="34" charset="0"/>
              <a:ea typeface="Arial"/>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hr-HR" sz="1200" b="0" i="0" u="none" strike="noStrike" cap="none" dirty="0" smtClean="0">
              <a:solidFill>
                <a:srgbClr val="000000"/>
              </a:solidFill>
              <a:effectLst/>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sz="1200" b="1" dirty="0" smtClean="0">
                <a:solidFill>
                  <a:schemeClr val="dk1"/>
                </a:solidFill>
                <a:latin typeface="Arial" panose="020B0604020202020204" pitchFamily="34" charset="0"/>
                <a:ea typeface="Times New Roman"/>
                <a:cs typeface="Arial" panose="020B0604020202020204" pitchFamily="34" charset="0"/>
                <a:sym typeface="Times New Roman"/>
              </a:rPr>
              <a:t>Supplemental </a:t>
            </a:r>
            <a:r>
              <a:rPr lang="hr-HR" sz="1200" b="1" dirty="0" smtClean="0">
                <a:solidFill>
                  <a:schemeClr val="dk1"/>
                </a:solidFill>
                <a:latin typeface="Arial" panose="020B0604020202020204" pitchFamily="34" charset="0"/>
                <a:ea typeface="Times New Roman"/>
                <a:cs typeface="Arial" panose="020B0604020202020204" pitchFamily="34" charset="0"/>
                <a:sym typeface="Times New Roman"/>
              </a:rPr>
              <a:t>reading:</a:t>
            </a:r>
            <a:r>
              <a:rPr lang="en-GB" sz="1200" b="1"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sz="1200"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sz="1100" b="0" i="1" u="sng" strike="noStrike" cap="none" dirty="0" smtClean="0">
                <a:solidFill>
                  <a:srgbClr val="000000"/>
                </a:solidFill>
                <a:effectLst/>
                <a:latin typeface="Arial"/>
                <a:ea typeface="Arial"/>
                <a:cs typeface="Arial"/>
                <a:sym typeface="Arial"/>
                <a:hlinkClick r:id="rId3"/>
              </a:rPr>
              <a:t>www.cmarpacifico.org</a:t>
            </a:r>
            <a:endParaRPr lang="hr-HR" sz="1100" b="0" i="1" u="sng" strike="noStrike" cap="none" dirty="0" smtClean="0">
              <a:solidFill>
                <a:srgbClr val="000000"/>
              </a:solidFill>
              <a:effectLst/>
              <a:latin typeface="Arial"/>
              <a:ea typeface="Arial"/>
              <a:cs typeface="Arial"/>
              <a:sym typeface="Arial"/>
            </a:endParaRPr>
          </a:p>
          <a:p>
            <a:pPr marL="457200" lvl="0" indent="-304800" rtl="0">
              <a:lnSpc>
                <a:spcPct val="115000"/>
              </a:lnSpc>
              <a:spcBef>
                <a:spcPts val="0"/>
              </a:spcBef>
              <a:spcAft>
                <a:spcPts val="0"/>
              </a:spcAft>
              <a:buClr>
                <a:schemeClr val="dk1"/>
              </a:buClr>
              <a:buSzPts val="1200"/>
              <a:buFont typeface="Times New Roman"/>
              <a:buChar char="●"/>
            </a:pPr>
            <a:r>
              <a:rPr lang="hr-HR" b="0" i="1" dirty="0" smtClean="0">
                <a:effectLst/>
              </a:rPr>
              <a:t>Hands Across Borders. </a:t>
            </a:r>
            <a:r>
              <a:rPr lang="en-GB" b="0" i="1" dirty="0" smtClean="0">
                <a:effectLst/>
              </a:rPr>
              <a:t>Profiles of Participating Transboundary Conservation Initiatives</a:t>
            </a:r>
            <a:r>
              <a:rPr lang="hr-HR" b="0" i="1" dirty="0" smtClean="0">
                <a:effectLst/>
              </a:rPr>
              <a:t>:</a:t>
            </a:r>
            <a:r>
              <a:rPr lang="hr-HR" b="0" i="1" baseline="0" dirty="0" smtClean="0">
                <a:effectLst/>
              </a:rPr>
              <a:t> </a:t>
            </a:r>
            <a:r>
              <a:rPr lang="en-US" sz="1100" b="0" i="1"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Eastern Tropical Pacific</a:t>
            </a:r>
            <a:r>
              <a:rPr lang="hr-HR" sz="1100" b="0" i="1" u="none" strike="noStrike" cap="none" dirty="0" smtClean="0">
                <a:solidFill>
                  <a:srgbClr val="000000"/>
                </a:solidFill>
                <a:effectLst/>
                <a:latin typeface="Arial" panose="020B0604020202020204" pitchFamily="34" charset="0"/>
                <a:ea typeface="Arial"/>
                <a:cs typeface="Arial" panose="020B0604020202020204" pitchFamily="34" charset="0"/>
                <a:sym typeface="Arial"/>
              </a:rPr>
              <a:t> Seascape. </a:t>
            </a:r>
            <a:r>
              <a:rPr lang="en-GB" sz="1100" b="0" i="1" u="sng" strike="noStrike" cap="none" dirty="0" smtClean="0">
                <a:solidFill>
                  <a:srgbClr val="000000"/>
                </a:solidFill>
                <a:effectLst/>
                <a:latin typeface="Arial"/>
                <a:ea typeface="Arial"/>
                <a:cs typeface="Arial"/>
                <a:sym typeface="Arial"/>
                <a:hlinkClick r:id="rId4"/>
              </a:rPr>
              <a:t>http://naturalresourcespolicy.org/projects/transboundary-conservation.php</a:t>
            </a:r>
            <a:r>
              <a:rPr lang="hr-HR" sz="1100" b="0" i="1" u="sng" strike="noStrike" cap="none" dirty="0" smtClean="0">
                <a:solidFill>
                  <a:srgbClr val="000000"/>
                </a:solidFill>
                <a:effectLst/>
                <a:latin typeface="Arial"/>
                <a:ea typeface="Arial"/>
                <a:cs typeface="Arial"/>
                <a:sym typeface="Arial"/>
              </a:rPr>
              <a:t> </a:t>
            </a:r>
          </a:p>
          <a:p>
            <a:pPr marL="171450" lvl="0" indent="-171450" rtl="0">
              <a:spcBef>
                <a:spcPts val="0"/>
              </a:spcBef>
              <a:spcAft>
                <a:spcPts val="0"/>
              </a:spcAft>
              <a:buFont typeface="Arial" panose="020B0604020202020204" pitchFamily="34" charset="0"/>
              <a:buChar char="•"/>
            </a:pPr>
            <a:endParaRPr lang="hr-HR" sz="1100" b="0" i="0" u="sng" strike="noStrike" cap="none" dirty="0" smtClean="0">
              <a:solidFill>
                <a:srgbClr val="000000"/>
              </a:solidFill>
              <a:effectLst/>
              <a:latin typeface="Arial"/>
              <a:ea typeface="Times New Roman"/>
              <a:cs typeface="Arial"/>
              <a:sym typeface="Arial"/>
            </a:endParaRPr>
          </a:p>
          <a:p>
            <a:pPr marL="171450" lvl="0" indent="-171450" rtl="0">
              <a:spcBef>
                <a:spcPts val="0"/>
              </a:spcBef>
              <a:spcAft>
                <a:spcPts val="0"/>
              </a:spcAft>
              <a:buFont typeface="Arial" panose="020B0604020202020204" pitchFamily="34" charset="0"/>
              <a:buChar char="•"/>
            </a:pPr>
            <a:endParaRPr lang="hr-HR" sz="1100" b="0" i="0" u="sng" strike="noStrike" cap="none" dirty="0" smtClean="0">
              <a:solidFill>
                <a:srgbClr val="000000"/>
              </a:solidFill>
              <a:effectLst/>
              <a:latin typeface="Arial"/>
              <a:ea typeface="Times New Roman"/>
              <a:cs typeface="Arial"/>
              <a:sym typeface="Arial"/>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1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408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b534fdb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db534fdb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700" i="1" dirty="0" smtClean="0">
                <a:latin typeface="Arial" panose="020B0604020202020204" pitchFamily="34" charset="0"/>
                <a:ea typeface="Times New Roman"/>
                <a:cs typeface="Arial" panose="020B0604020202020204" pitchFamily="34" charset="0"/>
                <a:sym typeface="Times New Roman"/>
              </a:rPr>
              <a:t>Photo </a:t>
            </a:r>
            <a:r>
              <a:rPr lang="en-GB" sz="9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credit:</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spcBef>
                <a:spcPts val="0"/>
              </a:spcBef>
              <a:spcAft>
                <a:spcPts val="0"/>
              </a:spcAft>
              <a:buNone/>
            </a:pPr>
            <a:endParaRPr lang="hr-HR" sz="1200" dirty="0" smtClean="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b="1" dirty="0" smtClean="0">
                <a:solidFill>
                  <a:schemeClr val="dk1"/>
                </a:solidFill>
                <a:latin typeface="Arial" panose="020B0604020202020204" pitchFamily="34" charset="0"/>
                <a:ea typeface="Times New Roman"/>
                <a:cs typeface="Arial" panose="020B0604020202020204" pitchFamily="34" charset="0"/>
                <a:sym typeface="Times New Roman"/>
              </a:rPr>
              <a:t>Discussion</a:t>
            </a:r>
          </a:p>
          <a:p>
            <a:pPr marL="0" lvl="0" indent="0" rtl="0">
              <a:lnSpc>
                <a:spcPct val="115000"/>
              </a:lnSpc>
              <a:spcBef>
                <a:spcPts val="0"/>
              </a:spcBef>
              <a:spcAft>
                <a:spcPts val="0"/>
              </a:spcAft>
              <a:buNone/>
            </a:pPr>
            <a:r>
              <a:rPr lang="en-US" dirty="0" smtClean="0">
                <a:solidFill>
                  <a:schemeClr val="dk1"/>
                </a:solidFill>
                <a:latin typeface="Arial" panose="020B0604020202020204" pitchFamily="34" charset="0"/>
                <a:ea typeface="Times New Roman"/>
                <a:cs typeface="Arial" panose="020B0604020202020204" pitchFamily="34" charset="0"/>
                <a:sym typeface="Times New Roman"/>
              </a:rPr>
              <a:t>Use this</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slide to start a discussion.</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Ask learners about their experience with </a:t>
            </a:r>
            <a:r>
              <a:rPr lang="hr-HR" baseline="0" dirty="0" smtClean="0">
                <a:solidFill>
                  <a:schemeClr val="dk1"/>
                </a:solidFill>
                <a:latin typeface="Arial" panose="020B0604020202020204" pitchFamily="34" charset="0"/>
                <a:ea typeface="Times New Roman"/>
                <a:cs typeface="Arial" panose="020B0604020202020204" pitchFamily="34" charset="0"/>
                <a:sym typeface="Times New Roman"/>
              </a:rPr>
              <a:t>diverse types of </a:t>
            </a:r>
            <a:r>
              <a:rPr lang="hr-HR" sz="1100" i="0" baseline="0" dirty="0" smtClean="0">
                <a:solidFill>
                  <a:schemeClr val="dk1"/>
                </a:solidFill>
                <a:latin typeface="Arial" panose="020B0604020202020204" pitchFamily="34" charset="0"/>
                <a:ea typeface="Times New Roman"/>
                <a:cs typeface="Arial" panose="020B0604020202020204" pitchFamily="34" charset="0"/>
                <a:sym typeface="Times New Roman"/>
              </a:rPr>
              <a:t>TBCAs</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a:t>
            </a:r>
          </a:p>
          <a:p>
            <a:pPr marL="628650" marR="0" lvl="1" indent="-171450" algn="l" defTabSz="914400" rtl="0" eaLnBrk="1" fontAlgn="auto" latinLnBrk="0" hangingPunct="1">
              <a:lnSpc>
                <a:spcPct val="115000"/>
              </a:lnSpc>
              <a:spcBef>
                <a:spcPts val="0"/>
              </a:spcBef>
              <a:spcAft>
                <a:spcPts val="0"/>
              </a:spcAft>
              <a:buClr>
                <a:srgbClr val="000000"/>
              </a:buClr>
              <a:buSzPts val="1100"/>
              <a:buFont typeface="Arial"/>
              <a:buChar char="○"/>
              <a:tabLst/>
              <a:defRPr/>
            </a:pPr>
            <a:r>
              <a:rPr lang="en-US" sz="1100" dirty="0" smtClean="0">
                <a:latin typeface="Arial" panose="020B0604020202020204" pitchFamily="34" charset="0"/>
                <a:ea typeface="Times New Roman"/>
                <a:cs typeface="Arial" panose="020B0604020202020204" pitchFamily="34" charset="0"/>
                <a:sym typeface="Times New Roman"/>
              </a:rPr>
              <a:t>What </a:t>
            </a:r>
            <a:r>
              <a:rPr lang="hr-HR" sz="1100" dirty="0" smtClean="0">
                <a:latin typeface="Arial" panose="020B0604020202020204" pitchFamily="34" charset="0"/>
                <a:ea typeface="Times New Roman"/>
                <a:cs typeface="Arial" panose="020B0604020202020204" pitchFamily="34" charset="0"/>
                <a:sym typeface="Times New Roman"/>
              </a:rPr>
              <a:t>TCBAs </a:t>
            </a:r>
            <a:r>
              <a:rPr lang="en-US" sz="1100" dirty="0" smtClean="0">
                <a:latin typeface="Arial" panose="020B0604020202020204" pitchFamily="34" charset="0"/>
                <a:ea typeface="Times New Roman"/>
                <a:cs typeface="Arial" panose="020B0604020202020204" pitchFamily="34" charset="0"/>
                <a:sym typeface="Times New Roman"/>
              </a:rPr>
              <a:t>do you have experience with?</a:t>
            </a:r>
          </a:p>
          <a:p>
            <a:pPr marL="628650" lvl="1" indent="-171450" rtl="0">
              <a:lnSpc>
                <a:spcPct val="115000"/>
              </a:lnSpc>
              <a:spcBef>
                <a:spcPts val="0"/>
              </a:spcBef>
              <a:spcAft>
                <a:spcPts val="0"/>
              </a:spcAft>
            </a:pPr>
            <a:r>
              <a:rPr lang="en-US" sz="1100" dirty="0" smtClean="0">
                <a:latin typeface="Arial" panose="020B0604020202020204" pitchFamily="34" charset="0"/>
                <a:ea typeface="Times New Roman"/>
                <a:cs typeface="Arial" panose="020B0604020202020204" pitchFamily="34" charset="0"/>
                <a:sym typeface="Times New Roman"/>
              </a:rPr>
              <a:t>What type of TBCA</a:t>
            </a:r>
            <a:r>
              <a:rPr lang="hr-HR" sz="1100" dirty="0" smtClean="0">
                <a:latin typeface="Arial" panose="020B0604020202020204" pitchFamily="34" charset="0"/>
                <a:ea typeface="Times New Roman"/>
                <a:cs typeface="Arial" panose="020B0604020202020204" pitchFamily="34" charset="0"/>
                <a:sym typeface="Times New Roman"/>
              </a:rPr>
              <a:t>s</a:t>
            </a:r>
            <a:r>
              <a:rPr lang="en-US" sz="1100" dirty="0" smtClean="0">
                <a:latin typeface="Arial" panose="020B0604020202020204" pitchFamily="34" charset="0"/>
                <a:ea typeface="Times New Roman"/>
                <a:cs typeface="Arial" panose="020B0604020202020204" pitchFamily="34" charset="0"/>
                <a:sym typeface="Times New Roman"/>
              </a:rPr>
              <a:t> are they, using </a:t>
            </a:r>
            <a:r>
              <a:rPr lang="hr-HR" sz="1100" dirty="0" smtClean="0">
                <a:latin typeface="Arial" panose="020B0604020202020204" pitchFamily="34" charset="0"/>
                <a:ea typeface="Times New Roman"/>
                <a:cs typeface="Arial" panose="020B0604020202020204" pitchFamily="34" charset="0"/>
                <a:sym typeface="Times New Roman"/>
              </a:rPr>
              <a:t>the IUCN WCPA</a:t>
            </a:r>
            <a:r>
              <a:rPr lang="en-US" sz="1100" dirty="0" smtClean="0">
                <a:latin typeface="Arial" panose="020B0604020202020204" pitchFamily="34" charset="0"/>
                <a:ea typeface="Times New Roman"/>
                <a:cs typeface="Arial" panose="020B0604020202020204" pitchFamily="34" charset="0"/>
                <a:sym typeface="Times New Roman"/>
              </a:rPr>
              <a:t> typology?</a:t>
            </a:r>
            <a:endParaRPr lang="hr-HR" sz="1100" dirty="0" smtClean="0">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hr-HR" sz="1100" dirty="0" smtClean="0">
                <a:latin typeface="Arial" panose="020B0604020202020204" pitchFamily="34" charset="0"/>
                <a:ea typeface="Times New Roman"/>
                <a:cs typeface="Arial" panose="020B0604020202020204" pitchFamily="34" charset="0"/>
                <a:sym typeface="Times New Roman"/>
              </a:rPr>
              <a:t>Are any of the examples a combination of several types of TCBAs? </a:t>
            </a:r>
          </a:p>
          <a:p>
            <a:pPr marL="457200" lvl="0" indent="-304800" rtl="0">
              <a:lnSpc>
                <a:spcPct val="115000"/>
              </a:lnSpc>
              <a:spcBef>
                <a:spcPts val="0"/>
              </a:spcBef>
              <a:spcAft>
                <a:spcPts val="0"/>
              </a:spcAft>
              <a:buClr>
                <a:schemeClr val="dk1"/>
              </a:buClr>
              <a:buSzPts val="1200"/>
              <a:buFont typeface="Times New Roman"/>
              <a:buChar char="●"/>
            </a:pPr>
            <a:r>
              <a:rPr lang="hr-HR" baseline="0" dirty="0" smtClean="0">
                <a:solidFill>
                  <a:schemeClr val="dk1"/>
                </a:solidFill>
                <a:latin typeface="Arial" panose="020B0604020202020204" pitchFamily="34" charset="0"/>
                <a:ea typeface="Times New Roman"/>
                <a:cs typeface="Arial" panose="020B0604020202020204" pitchFamily="34" charset="0"/>
                <a:sym typeface="Times New Roman"/>
              </a:rPr>
              <a:t>Ask learners about the models of cooperation that they have experience in. </a:t>
            </a:r>
            <a:endParaRPr lang="en-US"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en-US" sz="1100" dirty="0" smtClean="0">
                <a:latin typeface="Arial" panose="020B0604020202020204" pitchFamily="34" charset="0"/>
                <a:ea typeface="Times New Roman"/>
                <a:cs typeface="Arial" panose="020B0604020202020204" pitchFamily="34" charset="0"/>
                <a:sym typeface="Times New Roman"/>
              </a:rPr>
              <a:t>What models of cooperation do </a:t>
            </a:r>
            <a:r>
              <a:rPr lang="hr-HR" sz="1100" dirty="0" smtClean="0">
                <a:latin typeface="Arial" panose="020B0604020202020204" pitchFamily="34" charset="0"/>
                <a:ea typeface="Times New Roman"/>
                <a:cs typeface="Arial" panose="020B0604020202020204" pitchFamily="34" charset="0"/>
                <a:sym typeface="Times New Roman"/>
              </a:rPr>
              <a:t>you</a:t>
            </a:r>
            <a:r>
              <a:rPr lang="en-US" sz="1100" dirty="0" smtClean="0">
                <a:latin typeface="Arial" panose="020B0604020202020204" pitchFamily="34" charset="0"/>
                <a:ea typeface="Times New Roman"/>
                <a:cs typeface="Arial" panose="020B0604020202020204" pitchFamily="34" charset="0"/>
                <a:sym typeface="Times New Roman"/>
              </a:rPr>
              <a:t> use?</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lvl="1" indent="-171450" rtl="0">
              <a:lnSpc>
                <a:spcPct val="115000"/>
              </a:lnSpc>
              <a:spcBef>
                <a:spcPts val="0"/>
              </a:spcBef>
              <a:spcAft>
                <a:spcPts val="0"/>
              </a:spcAft>
            </a:pPr>
            <a:r>
              <a:rPr lang="hr-HR" baseline="0" dirty="0" smtClean="0">
                <a:solidFill>
                  <a:schemeClr val="dk1"/>
                </a:solidFill>
                <a:latin typeface="Arial" panose="020B0604020202020204" pitchFamily="34" charset="0"/>
                <a:ea typeface="Times New Roman"/>
                <a:cs typeface="Arial" panose="020B0604020202020204" pitchFamily="34" charset="0"/>
                <a:sym typeface="Times New Roman"/>
              </a:rPr>
              <a:t>Have you used a combination of models of cooperation?</a:t>
            </a: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rtl="0">
              <a:lnSpc>
                <a:spcPct val="115000"/>
              </a:lnSpc>
              <a:spcBef>
                <a:spcPts val="0"/>
              </a:spcBef>
              <a:spcAft>
                <a:spcPts val="0"/>
              </a:spcAft>
              <a:buClr>
                <a:schemeClr val="dk1"/>
              </a:buClr>
              <a:buSzPts val="1200"/>
              <a:buFont typeface="Times New Roman"/>
              <a:buChar char="●"/>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Process:</a:t>
            </a:r>
          </a:p>
          <a:p>
            <a:pPr marL="628650" lvl="1" indent="-171450" rtl="0">
              <a:lnSpc>
                <a:spcPct val="115000"/>
              </a:lnSpc>
              <a:spcBef>
                <a:spcPts val="0"/>
              </a:spcBef>
              <a:spcAft>
                <a:spcPts val="0"/>
              </a:spcAft>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Option 1: Ask learners in advance to prepare a slide on a site in which they worked. Include the slides in this presentation.</a:t>
            </a:r>
          </a:p>
          <a:p>
            <a:pPr marL="628650" lvl="1" indent="-171450" rtl="0">
              <a:lnSpc>
                <a:spcPct val="115000"/>
              </a:lnSpc>
              <a:spcBef>
                <a:spcPts val="0"/>
              </a:spcBef>
              <a:spcAft>
                <a:spcPts val="0"/>
              </a:spcAft>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Option 2: Go around the room and ask each learner to describe an area in which they worked. Make notes on this slide, or on a whiteboard or flipchart.</a:t>
            </a:r>
          </a:p>
          <a:p>
            <a:pPr marL="0" lvl="0" indent="0" rtl="0">
              <a:lnSpc>
                <a:spcPct val="115000"/>
              </a:lnSpc>
              <a:spcBef>
                <a:spcPts val="0"/>
              </a:spcBef>
              <a:spcAft>
                <a:spcPts val="0"/>
              </a:spcAft>
              <a:buNone/>
            </a:pPr>
            <a:endParaRPr lang="en-US"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r>
              <a:rPr lang="en-US" b="1" baseline="0" dirty="0" smtClean="0">
                <a:solidFill>
                  <a:schemeClr val="dk1"/>
                </a:solidFill>
                <a:latin typeface="Arial" panose="020B0604020202020204" pitchFamily="34" charset="0"/>
                <a:ea typeface="Times New Roman"/>
                <a:cs typeface="Arial" panose="020B0604020202020204" pitchFamily="34" charset="0"/>
                <a:sym typeface="Times New Roman"/>
              </a:rPr>
              <a:t>Questions and answers</a:t>
            </a:r>
          </a:p>
          <a:p>
            <a:pPr marL="0" lvl="0" indent="0" rtl="0">
              <a:lnSpc>
                <a:spcPct val="115000"/>
              </a:lnSpc>
              <a:spcBef>
                <a:spcPts val="0"/>
              </a:spcBef>
              <a:spcAft>
                <a:spcPts val="0"/>
              </a:spcAft>
              <a:buNone/>
            </a:pPr>
            <a:r>
              <a:rPr lang="en-US" baseline="0" dirty="0" smtClean="0">
                <a:solidFill>
                  <a:schemeClr val="dk1"/>
                </a:solidFill>
                <a:latin typeface="Arial" panose="020B0604020202020204" pitchFamily="34" charset="0"/>
                <a:ea typeface="Times New Roman"/>
                <a:cs typeface="Arial" panose="020B0604020202020204" pitchFamily="34" charset="0"/>
                <a:sym typeface="Times New Roman"/>
              </a:rPr>
              <a:t>Following the discussion, ask learners if they have any questions on the lesson, or on anything the other learners have said.</a:t>
            </a:r>
          </a:p>
          <a:p>
            <a:pPr marL="0" lvl="0" indent="0" rtl="0">
              <a:spcBef>
                <a:spcPts val="0"/>
              </a:spcBef>
              <a:spcAft>
                <a:spcPts val="0"/>
              </a:spcAft>
              <a:buNone/>
            </a:pPr>
            <a:endParaRPr sz="1200"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55253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db534fdb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db534fdb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700" i="1" dirty="0" smtClean="0">
                <a:latin typeface="Arial" panose="020B0604020202020204" pitchFamily="34" charset="0"/>
                <a:ea typeface="Times New Roman"/>
                <a:cs typeface="Arial" panose="020B0604020202020204" pitchFamily="34" charset="0"/>
                <a:sym typeface="Times New Roman"/>
              </a:rPr>
              <a:t>Photo </a:t>
            </a:r>
            <a:r>
              <a:rPr lang="en-GB" sz="9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credit:</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spcBef>
                <a:spcPts val="0"/>
              </a:spcBef>
              <a:spcAft>
                <a:spcPts val="0"/>
              </a:spcAft>
              <a:buNone/>
            </a:pPr>
            <a:endParaRPr sz="1200" dirty="0">
              <a:highlight>
                <a:srgbClr val="FFFFFF"/>
              </a:highlight>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14467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ceeaf980e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ceeaf980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700" i="1" dirty="0" smtClean="0">
                <a:latin typeface="Arial" panose="020B0604020202020204" pitchFamily="34" charset="0"/>
                <a:ea typeface="Times New Roman"/>
                <a:cs typeface="Arial" panose="020B0604020202020204" pitchFamily="34" charset="0"/>
                <a:sym typeface="Times New Roman"/>
              </a:rPr>
              <a:t>Photo </a:t>
            </a:r>
            <a:r>
              <a:rPr lang="en-GB" sz="9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credit:</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spcBef>
                <a:spcPts val="0"/>
              </a:spcBef>
              <a:spcAft>
                <a:spcPts val="0"/>
              </a:spcAft>
              <a:buNone/>
            </a:pPr>
            <a:endParaRPr lang="en-US" sz="12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r>
              <a:rPr lang="en-US" sz="1200" b="1" dirty="0" smtClean="0">
                <a:solidFill>
                  <a:schemeClr val="dk1"/>
                </a:solidFill>
                <a:latin typeface="Arial" panose="020B0604020202020204" pitchFamily="34" charset="0"/>
                <a:ea typeface="Times New Roman"/>
                <a:cs typeface="Arial" panose="020B0604020202020204" pitchFamily="34" charset="0"/>
                <a:sym typeface="Times New Roman"/>
              </a:rPr>
              <a:t>Content </a:t>
            </a:r>
            <a:r>
              <a:rPr lang="hr-HR" sz="1200" b="1" dirty="0" smtClean="0">
                <a:solidFill>
                  <a:schemeClr val="dk1"/>
                </a:solidFill>
                <a:latin typeface="Arial" panose="020B0604020202020204" pitchFamily="34" charset="0"/>
                <a:ea typeface="Times New Roman"/>
                <a:cs typeface="Arial" panose="020B0604020202020204" pitchFamily="34" charset="0"/>
                <a:sym typeface="Times New Roman"/>
              </a:rPr>
              <a:t>overview</a:t>
            </a:r>
            <a:endParaRPr lang="en-US" sz="1200"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r>
              <a:rPr lang="en-US" sz="1200" b="0" dirty="0" smtClean="0">
                <a:solidFill>
                  <a:schemeClr val="dk1"/>
                </a:solidFill>
                <a:latin typeface="Arial" panose="020B0604020202020204" pitchFamily="34" charset="0"/>
                <a:ea typeface="Times New Roman"/>
                <a:cs typeface="Arial" panose="020B0604020202020204" pitchFamily="34" charset="0"/>
                <a:sym typeface="Times New Roman"/>
              </a:rPr>
              <a:t>This</a:t>
            </a: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 Lesson will address:</a:t>
            </a:r>
            <a:endParaRPr lang="hr-HR" sz="120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Models of cooperation for initiating and developing TBCAs</a:t>
            </a:r>
            <a:endParaRPr lang="hr-HR" sz="1200"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Types of TBCAs</a:t>
            </a:r>
            <a:endParaRPr lang="hr-HR" sz="1200"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Understanding TBCA operations in practice</a:t>
            </a:r>
            <a:endParaRPr sz="1200"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910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ceeaf980e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ceeaf980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Photo credit: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lvl="0" indent="0" rtl="0">
              <a:spcBef>
                <a:spcPts val="0"/>
              </a:spcBef>
              <a:spcAft>
                <a:spcPts val="0"/>
              </a:spcAft>
              <a:buNone/>
            </a:pPr>
            <a:endParaRPr lang="en-US" sz="12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spcBef>
                <a:spcPts val="0"/>
              </a:spcBef>
              <a:spcAft>
                <a:spcPts val="0"/>
              </a:spcAft>
              <a:buNone/>
            </a:pPr>
            <a:r>
              <a:rPr lang="en-US" sz="1200" b="1" dirty="0" smtClean="0">
                <a:solidFill>
                  <a:schemeClr val="dk1"/>
                </a:solidFill>
                <a:latin typeface="Arial" panose="020B0604020202020204" pitchFamily="34" charset="0"/>
                <a:ea typeface="Times New Roman"/>
                <a:cs typeface="Arial" panose="020B0604020202020204" pitchFamily="34" charset="0"/>
                <a:sym typeface="Times New Roman"/>
              </a:rPr>
              <a:t>Discussion</a:t>
            </a:r>
          </a:p>
          <a:p>
            <a:pPr marL="0" lvl="0" indent="0" rtl="0">
              <a:spcBef>
                <a:spcPts val="0"/>
              </a:spcBef>
              <a:spcAft>
                <a:spcPts val="0"/>
              </a:spcAft>
              <a:buNone/>
            </a:pPr>
            <a:r>
              <a:rPr lang="en-US" sz="1200" b="0" dirty="0" smtClean="0">
                <a:solidFill>
                  <a:schemeClr val="dk1"/>
                </a:solidFill>
                <a:latin typeface="Arial" panose="020B0604020202020204" pitchFamily="34" charset="0"/>
                <a:ea typeface="Times New Roman"/>
                <a:cs typeface="Arial" panose="020B0604020202020204" pitchFamily="34" charset="0"/>
                <a:sym typeface="Times New Roman"/>
              </a:rPr>
              <a:t>Use this slide to start a discussion.</a:t>
            </a: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 Ask learners:</a:t>
            </a:r>
            <a:endParaRPr lang="hr-HR" sz="1200"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How does transboundary cooperation work?</a:t>
            </a:r>
            <a:endParaRPr lang="hr-HR" sz="1200"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What are the different methods or mechanisms for transboundary cooperation?</a:t>
            </a:r>
            <a:endParaRPr lang="hr-HR" sz="1200"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rPr>
              <a:t>What are some examples of cooperation in different TBCAs?</a:t>
            </a:r>
          </a:p>
          <a:p>
            <a:pPr marL="171450" lvl="0" indent="-171450" rtl="0">
              <a:spcBef>
                <a:spcPts val="0"/>
              </a:spcBef>
              <a:spcAft>
                <a:spcPts val="0"/>
              </a:spcAft>
            </a:pPr>
            <a:endParaRPr lang="en-US" sz="1200" b="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dirty="0" smtClean="0">
                <a:solidFill>
                  <a:schemeClr val="dk1"/>
                </a:solidFill>
                <a:latin typeface="Arial" panose="020B0604020202020204" pitchFamily="34" charset="0"/>
                <a:ea typeface="Times New Roman"/>
                <a:cs typeface="Arial" panose="020B0604020202020204" pitchFamily="34" charset="0"/>
                <a:sym typeface="Times New Roman"/>
              </a:rPr>
              <a:t>Pause the slideshow and take notes on the slide itself to record learner’s responses. Duplicate the slide if you need more space. Afterwards, responses can be shared with learners.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aseline="0" dirty="0" smtClean="0">
                <a:solidFill>
                  <a:schemeClr val="dk1"/>
                </a:solidFill>
                <a:latin typeface="Arial" panose="020B0604020202020204" pitchFamily="34" charset="0"/>
                <a:ea typeface="Times New Roman"/>
                <a:cs typeface="Arial" panose="020B0604020202020204" pitchFamily="34" charset="0"/>
                <a:sym typeface="Times New Roman"/>
              </a:rPr>
              <a:t>On the next slide, you will evaluate the answers against models of cooperation.</a:t>
            </a:r>
          </a:p>
        </p:txBody>
      </p:sp>
    </p:spTree>
    <p:extLst>
      <p:ext uri="{BB962C8B-B14F-4D97-AF65-F5344CB8AC3E}">
        <p14:creationId xmlns:p14="http://schemas.microsoft.com/office/powerpoint/2010/main" val="428902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ceeaf980e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ceeaf980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800" i="1" dirty="0" smtClean="0">
                <a:solidFill>
                  <a:schemeClr val="dk1"/>
                </a:solidFill>
                <a:latin typeface="Arial" panose="020B0604020202020204" pitchFamily="34" charset="0"/>
                <a:ea typeface="Times New Roman"/>
                <a:cs typeface="Arial" panose="020B0604020202020204" pitchFamily="34" charset="0"/>
                <a:sym typeface="Times New Roman"/>
              </a:rPr>
              <a:t>Photo </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credit: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Nordfriesiche</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Wattenmeer</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©Ralf </a:t>
            </a:r>
            <a:r>
              <a:rPr lang="en-GB" sz="900" i="1" dirty="0" err="1" smtClean="0">
                <a:solidFill>
                  <a:schemeClr val="dk1"/>
                </a:solidFill>
                <a:latin typeface="Arial" panose="020B0604020202020204" pitchFamily="34" charset="0"/>
                <a:ea typeface="Times New Roman"/>
                <a:cs typeface="Arial" panose="020B0604020202020204" pitchFamily="34" charset="0"/>
                <a:sym typeface="Times New Roman"/>
              </a:rPr>
              <a:t>Roletschek</a:t>
            </a:r>
            <a:r>
              <a:rPr lang="en-GB" sz="900" i="1" dirty="0" smtClean="0">
                <a:solidFill>
                  <a:schemeClr val="dk1"/>
                </a:solidFill>
                <a:latin typeface="Arial" panose="020B0604020202020204" pitchFamily="34" charset="0"/>
                <a:ea typeface="Times New Roman"/>
                <a:cs typeface="Arial" panose="020B0604020202020204" pitchFamily="34" charset="0"/>
                <a:sym typeface="Times New Roman"/>
              </a:rPr>
              <a:t> (CC BY-SA 3.0)</a:t>
            </a:r>
          </a:p>
          <a:p>
            <a:pPr marL="0" marR="0" lvl="0" indent="0" algn="l" defTabSz="914400" rtl="0" eaLnBrk="1" fontAlgn="auto" latinLnBrk="0" hangingPunct="1">
              <a:lnSpc>
                <a:spcPct val="115000"/>
              </a:lnSpc>
              <a:spcBef>
                <a:spcPts val="0"/>
              </a:spcBef>
              <a:spcAft>
                <a:spcPts val="0"/>
              </a:spcAft>
              <a:buClr>
                <a:schemeClr val="dk1"/>
              </a:buClr>
              <a:buSzPts val="1200"/>
              <a:buFont typeface="Arial"/>
              <a:buNone/>
              <a:tabLst/>
              <a:defRPr/>
            </a:pPr>
            <a:endParaRPr lang="hr-HR" sz="12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15000"/>
              </a:lnSpc>
              <a:spcBef>
                <a:spcPts val="0"/>
              </a:spcBef>
              <a:spcAft>
                <a:spcPts val="0"/>
              </a:spcAft>
              <a:buClr>
                <a:schemeClr val="dk1"/>
              </a:buClr>
              <a:buSzPts val="1200"/>
              <a:buFont typeface="Arial"/>
              <a:buNone/>
              <a:tabLst/>
              <a:defRPr/>
            </a:pPr>
            <a:r>
              <a:rPr lang="hr-HR" sz="1200" b="1"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Models of</a:t>
            </a:r>
            <a:r>
              <a:rPr lang="hr-HR" sz="1200" b="1"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cooperation in TBCAs</a:t>
            </a:r>
            <a:endParaRPr lang="en-US" sz="1200" b="1"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15000"/>
              </a:lnSpc>
              <a:spcBef>
                <a:spcPts val="0"/>
              </a:spcBef>
              <a:spcAft>
                <a:spcPts val="0"/>
              </a:spcAft>
              <a:buClr>
                <a:schemeClr val="dk1"/>
              </a:buClr>
              <a:buSzPts val="1200"/>
              <a:buFont typeface="Arial"/>
              <a:buNone/>
              <a:tabLst/>
              <a:defRPr/>
            </a:pPr>
            <a:r>
              <a:rPr lang="en-US" sz="1200" b="0" i="0"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rPr>
              <a:t>Transboundary cooperation can be discussed in different ways.</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The IUCN </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WCPA </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Best Practice Guidelines set out four models of cooperation in TBCAs:</a:t>
            </a: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Communication or </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Infomation </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sharing</a:t>
            </a: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Consultation</a:t>
            </a: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Coordinated action</a:t>
            </a: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Joint implementation of decisions</a:t>
            </a:r>
            <a:endParaRPr lang="hr-HR"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Key points</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about IUCN models of cooperation:</a:t>
            </a:r>
            <a:endPar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Models are not a hierarchy – no model is superior or inferior to another. Instead, different</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or various </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models are appropriate for different situations at different times.</a:t>
            </a: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Models may be combined and adapted based on context and needs of stakeholders. The challenge is to match the model of cooperation with the needs, interests, and political and socio-economic circumstances of a particular TBCA. But more cooperation should always be encouraged</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a:t>
            </a:r>
            <a:endPar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628650" marR="0" lvl="1" indent="-171450" algn="l" defTabSz="914400" rtl="0" eaLnBrk="1" fontAlgn="auto" latinLnBrk="0" hangingPunct="1">
              <a:lnSpc>
                <a:spcPct val="115000"/>
              </a:lnSpc>
              <a:spcBef>
                <a:spcPts val="0"/>
              </a:spcBef>
              <a:spcAft>
                <a:spcPts val="0"/>
              </a:spcAft>
              <a:buClr>
                <a:schemeClr val="dk1"/>
              </a:buClr>
              <a:buSzPts val="1200"/>
              <a:tabLst/>
              <a:defRP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Cooperation can be through formal agreements or informal arrangements. This will be discussed further in Lesson 4.</a:t>
            </a:r>
          </a:p>
          <a:p>
            <a:pPr marL="628650" marR="0" lvl="1" indent="-171450" algn="l" defTabSz="914400" rtl="0" eaLnBrk="1" fontAlgn="auto" latinLnBrk="0" hangingPunct="1">
              <a:lnSpc>
                <a:spcPct val="115000"/>
              </a:lnSpc>
              <a:spcBef>
                <a:spcPts val="0"/>
              </a:spcBef>
              <a:spcAft>
                <a:spcPts val="0"/>
              </a:spcAft>
              <a:buClr>
                <a:schemeClr val="dk1"/>
              </a:buClr>
              <a:buSzPts val="1200"/>
              <a:buFont typeface="Arial"/>
              <a:buChar char="○"/>
              <a:tabLst/>
              <a:defRPr/>
            </a:pP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Requires consideration of parties’ respective laws and institutional frameworks, different management systems, compatible </a:t>
            </a:r>
            <a:r>
              <a:rPr lang="hr-HR" sz="1200" dirty="0" smtClean="0">
                <a:solidFill>
                  <a:schemeClr val="dk1"/>
                </a:solidFill>
                <a:latin typeface="Arial" panose="020B0604020202020204" pitchFamily="34" charset="0"/>
                <a:ea typeface="Times New Roman"/>
                <a:cs typeface="Arial" panose="020B0604020202020204" pitchFamily="34" charset="0"/>
                <a:sym typeface="Times New Roman"/>
              </a:rPr>
              <a:t>and</a:t>
            </a:r>
            <a:r>
              <a:rPr lang="en-US" sz="1200" dirty="0" smtClean="0">
                <a:solidFill>
                  <a:schemeClr val="dk1"/>
                </a:solidFill>
                <a:latin typeface="Arial" panose="020B0604020202020204" pitchFamily="34" charset="0"/>
                <a:ea typeface="Times New Roman"/>
                <a:cs typeface="Arial" panose="020B0604020202020204" pitchFamily="34" charset="0"/>
                <a:sym typeface="Times New Roman"/>
              </a:rPr>
              <a:t> incompatible databases and monitoring practices, diverse languages, cultures and religions, political tensions, and varied levels of economic performance. </a:t>
            </a:r>
            <a:endParaRPr lang="hr-HR"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Each</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model of cooperation will be discussed further on the next slides.</a:t>
            </a:r>
            <a:endPar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GB" sz="1100" b="0" i="0" u="none" strike="noStrike" cap="none" dirty="0" smtClean="0">
                <a:solidFill>
                  <a:srgbClr val="000000"/>
                </a:solidFill>
                <a:effectLst/>
                <a:latin typeface="Arial"/>
                <a:ea typeface="Arial"/>
                <a:cs typeface="Arial"/>
                <a:sym typeface="Arial"/>
              </a:rPr>
              <a:t>Models describe the </a:t>
            </a:r>
            <a:r>
              <a:rPr lang="hr-HR" sz="1100" b="0" i="0" u="none" strike="noStrike" cap="none" dirty="0" smtClean="0">
                <a:solidFill>
                  <a:srgbClr val="000000"/>
                </a:solidFill>
                <a:effectLst/>
                <a:latin typeface="Arial"/>
                <a:ea typeface="Arial"/>
                <a:cs typeface="Arial"/>
                <a:sym typeface="Arial"/>
              </a:rPr>
              <a:t>mode</a:t>
            </a:r>
            <a:r>
              <a:rPr lang="hr-HR" sz="1100" b="0" i="0" u="none" strike="noStrike" cap="none" baseline="0"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of cooperation observed in existing TBCAs. For practitioner</a:t>
            </a:r>
            <a:r>
              <a:rPr lang="hr-HR" sz="1100" b="0" i="0" u="none" strike="noStrike" cap="none" dirty="0" smtClean="0">
                <a:solidFill>
                  <a:srgbClr val="000000"/>
                </a:solidFill>
                <a:effectLst/>
                <a:latin typeface="Arial"/>
                <a:ea typeface="Arial"/>
                <a:cs typeface="Arial"/>
                <a:sym typeface="Arial"/>
              </a:rPr>
              <a:t>s</a:t>
            </a:r>
            <a:r>
              <a:rPr lang="en-GB" sz="1100" b="0" i="0" u="none" strike="noStrike" cap="none" dirty="0" smtClean="0">
                <a:solidFill>
                  <a:srgbClr val="000000"/>
                </a:solidFill>
                <a:effectLst/>
                <a:latin typeface="Arial"/>
                <a:ea typeface="Arial"/>
                <a:cs typeface="Arial"/>
                <a:sym typeface="Arial"/>
              </a:rPr>
              <a:t>, they can be useful for making clear that there is a wide range of options how close or advanced cooperation can be, based on the context and needs of the site in question.</a:t>
            </a:r>
            <a:endPar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marR="0" lvl="0" indent="-298450" algn="l" defTabSz="914400" rtl="0" eaLnBrk="1" fontAlgn="auto" latinLnBrk="0" hangingPunct="1">
              <a:lnSpc>
                <a:spcPct val="115000"/>
              </a:lnSpc>
              <a:spcBef>
                <a:spcPts val="0"/>
              </a:spcBef>
              <a:spcAft>
                <a:spcPts val="0"/>
              </a:spcAft>
              <a:buClr>
                <a:schemeClr val="dk1"/>
              </a:buClr>
              <a:buSzPts val="1100"/>
              <a:buFont typeface="Arial"/>
              <a:buChar char="●"/>
              <a:tabLst/>
              <a:defRPr/>
            </a:pPr>
            <a:r>
              <a:rPr lang="en-GB"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Instead of models of cooperation, some researchers use the terms pathways or levels of cooperation. While the term pathways of cooperation also describes the approach sufficiently, the term levels of cooperation implies a progression from lower to higher levels of engagement, which may not be appropriate.</a:t>
            </a:r>
            <a:r>
              <a:rPr lang="en-GB" sz="120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Beyond cooperation in a specific </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TBCA</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it may be appropriate to establish cooperation between and among TBCAs and other protected areas in the wider region. See Box 4 on p. 20 of the </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IUCN WCPA </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Best Practice Guidelines for an example of </a:t>
            </a:r>
            <a:r>
              <a:rPr lang="hr-HR"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regional</a:t>
            </a:r>
            <a:r>
              <a:rPr lang="en-US" sz="1200" b="0" i="0" u="none" strike="noStrike" cap="none" baseline="0" dirty="0" smtClean="0">
                <a:solidFill>
                  <a:schemeClr val="dk1"/>
                </a:solidFill>
                <a:latin typeface="Arial" panose="020B0604020202020204" pitchFamily="34" charset="0"/>
                <a:ea typeface="Times New Roman"/>
                <a:cs typeface="Arial" panose="020B0604020202020204" pitchFamily="34" charset="0"/>
                <a:sym typeface="Times New Roman"/>
              </a:rPr>
              <a:t> cooperation in the Barents region.</a:t>
            </a:r>
          </a:p>
          <a:p>
            <a:pPr marL="0" lvl="0" indent="0" rtl="0">
              <a:spcBef>
                <a:spcPts val="0"/>
              </a:spcBef>
              <a:spcAft>
                <a:spcPts val="0"/>
              </a:spcAft>
              <a:buNone/>
            </a:pPr>
            <a:endParaRPr dirty="0"/>
          </a:p>
        </p:txBody>
      </p:sp>
    </p:spTree>
    <p:extLst>
      <p:ext uri="{BB962C8B-B14F-4D97-AF65-F5344CB8AC3E}">
        <p14:creationId xmlns:p14="http://schemas.microsoft.com/office/powerpoint/2010/main" val="300451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ceeaf980e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ceeaf980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Photo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credit: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Boei</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 in Waddenzee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Weefemwe</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sz="1100" i="1" dirty="0" smtClean="0">
                <a:solidFill>
                  <a:schemeClr val="dk1"/>
                </a:solidFill>
                <a:latin typeface="Arial" panose="020B0604020202020204" pitchFamily="34" charset="0"/>
                <a:ea typeface="Times New Roman"/>
                <a:cs typeface="Arial" panose="020B0604020202020204" pitchFamily="34" charset="0"/>
                <a:sym typeface="Times New Roman"/>
              </a:rPr>
              <a:t>(CC BY-SA 3.0)</a:t>
            </a:r>
            <a:endParaRPr lang="en-GB" sz="11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endParaRPr lang="en-US" sz="1200" i="1"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r>
              <a:rPr lang="en-US" sz="1200" b="0" i="0" baseline="0" dirty="0" smtClean="0">
                <a:latin typeface="Arial" panose="020B0604020202020204" pitchFamily="34" charset="0"/>
                <a:ea typeface="Times New Roman"/>
                <a:cs typeface="Arial" panose="020B0604020202020204" pitchFamily="34" charset="0"/>
                <a:sym typeface="Times New Roman"/>
              </a:rPr>
              <a:t>Model 1: Communication or Information Sharing</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Transboundary cooperation requires, at minimum, communication and sharing of information</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This entails communication on actions, problems, opportunities or other relevant issues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It can also involve regular sharing of information, such as notifying about management actions in a particular site</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dirty="0" smtClean="0">
                <a:latin typeface="Arial" panose="020B0604020202020204" pitchFamily="34" charset="0"/>
                <a:ea typeface="Times New Roman"/>
                <a:cs typeface="Arial" panose="020B0604020202020204" pitchFamily="34" charset="0"/>
                <a:sym typeface="Times New Roman"/>
              </a:rPr>
              <a:t>Communication</a:t>
            </a:r>
            <a:r>
              <a:rPr lang="en-US" sz="1200" b="0" i="0" baseline="0" dirty="0" smtClean="0">
                <a:latin typeface="Arial" panose="020B0604020202020204" pitchFamily="34" charset="0"/>
                <a:ea typeface="Times New Roman"/>
                <a:cs typeface="Arial" panose="020B0604020202020204" pitchFamily="34" charset="0"/>
                <a:sym typeface="Times New Roman"/>
              </a:rPr>
              <a:t> can be facilitated by modern technology, particularly where geographic limitations affect traditional communication</a:t>
            </a:r>
          </a:p>
          <a:p>
            <a:pPr marL="0" lvl="1" indent="0" rtl="0">
              <a:lnSpc>
                <a:spcPct val="115000"/>
              </a:lnSpc>
              <a:spcBef>
                <a:spcPts val="0"/>
              </a:spcBef>
              <a:spcAft>
                <a:spcPts val="0"/>
              </a:spcAft>
              <a:buClr>
                <a:schemeClr val="dk1"/>
              </a:buClr>
              <a:buSzPts val="1200"/>
              <a:buFont typeface="Arial" panose="020B0604020202020204" pitchFamily="34" charset="0"/>
              <a:buNone/>
            </a:pPr>
            <a:endParaRPr lang="en-US" sz="1200" b="0" i="0"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Arial" panose="020B0604020202020204" pitchFamily="34" charset="0"/>
              <a:buNone/>
            </a:pPr>
            <a:r>
              <a:rPr lang="en-US" sz="1200" b="0" i="0" baseline="0" dirty="0" smtClean="0">
                <a:latin typeface="Arial" panose="020B0604020202020204" pitchFamily="34" charset="0"/>
                <a:ea typeface="Times New Roman"/>
                <a:cs typeface="Arial" panose="020B0604020202020204" pitchFamily="34" charset="0"/>
                <a:sym typeface="Times New Roman"/>
              </a:rPr>
              <a:t>Examples of communication and information sharing initiatives in TBCAs can be found in the </a:t>
            </a:r>
            <a:r>
              <a:rPr lang="hr-HR" sz="1200" b="0" i="1" baseline="0" dirty="0" smtClean="0">
                <a:latin typeface="Arial" panose="020B0604020202020204" pitchFamily="34" charset="0"/>
                <a:ea typeface="Times New Roman"/>
                <a:cs typeface="Arial" panose="020B0604020202020204" pitchFamily="34" charset="0"/>
                <a:sym typeface="Times New Roman"/>
              </a:rPr>
              <a:t>IUCN WCPA </a:t>
            </a:r>
            <a:r>
              <a:rPr lang="en-US" sz="1200" b="0" i="1" baseline="0" dirty="0" smtClean="0">
                <a:latin typeface="Arial" panose="020B0604020202020204" pitchFamily="34" charset="0"/>
                <a:ea typeface="Times New Roman"/>
                <a:cs typeface="Arial" panose="020B0604020202020204" pitchFamily="34" charset="0"/>
                <a:sym typeface="Times New Roman"/>
              </a:rPr>
              <a:t>Best Practice Guidelines</a:t>
            </a:r>
            <a:r>
              <a:rPr lang="en-US" sz="1200" b="0" i="0" baseline="0" dirty="0" smtClean="0">
                <a:latin typeface="Arial" panose="020B0604020202020204" pitchFamily="34" charset="0"/>
                <a:ea typeface="Times New Roman"/>
                <a:cs typeface="Arial" panose="020B0604020202020204" pitchFamily="34" charset="0"/>
                <a:sym typeface="Times New Roman"/>
              </a:rPr>
              <a:t>, which may be distributed as handouts: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Case study 4 on p</a:t>
            </a:r>
            <a:r>
              <a:rPr lang="hr-HR" sz="1200" b="0" i="0" baseline="0" dirty="0" smtClean="0">
                <a:latin typeface="Arial" panose="020B0604020202020204" pitchFamily="34" charset="0"/>
                <a:ea typeface="Times New Roman"/>
                <a:cs typeface="Arial" panose="020B0604020202020204" pitchFamily="34" charset="0"/>
                <a:sym typeface="Times New Roman"/>
              </a:rPr>
              <a:t>. </a:t>
            </a:r>
            <a:r>
              <a:rPr lang="en-US" sz="1200" b="0" i="0" baseline="0" dirty="0" smtClean="0">
                <a:latin typeface="Arial" panose="020B0604020202020204" pitchFamily="34" charset="0"/>
                <a:ea typeface="Times New Roman"/>
                <a:cs typeface="Arial" panose="020B0604020202020204" pitchFamily="34" charset="0"/>
                <a:sym typeface="Times New Roman"/>
              </a:rPr>
              <a:t>33 describes the establishment of a Tele-Center for communication as an initiative of FORMADAT in the Heart of Borneo</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Case study 5 on p</a:t>
            </a:r>
            <a:r>
              <a:rPr lang="hr-HR" sz="1200" b="0" i="0" baseline="0" dirty="0" smtClean="0">
                <a:latin typeface="Arial" panose="020B0604020202020204" pitchFamily="34" charset="0"/>
                <a:ea typeface="Times New Roman"/>
                <a:cs typeface="Arial" panose="020B0604020202020204" pitchFamily="34" charset="0"/>
                <a:sym typeface="Times New Roman"/>
              </a:rPr>
              <a:t>.</a:t>
            </a:r>
            <a:r>
              <a:rPr lang="en-US" sz="1200" b="0" i="0" baseline="0" dirty="0" smtClean="0">
                <a:latin typeface="Arial" panose="020B0604020202020204" pitchFamily="34" charset="0"/>
                <a:ea typeface="Times New Roman"/>
                <a:cs typeface="Arial" panose="020B0604020202020204" pitchFamily="34" charset="0"/>
                <a:sym typeface="Times New Roman"/>
              </a:rPr>
              <a:t> 37 describes the establishment of a transboundary radio communication system to facilitate joint law enforcement, tourism and emergency responses in the /Ai/</a:t>
            </a:r>
            <a:r>
              <a:rPr lang="en-US" sz="1200" b="0" i="0" baseline="0" dirty="0" err="1" smtClean="0">
                <a:latin typeface="Arial" panose="020B0604020202020204" pitchFamily="34" charset="0"/>
                <a:ea typeface="Times New Roman"/>
                <a:cs typeface="Arial" panose="020B0604020202020204" pitchFamily="34" charset="0"/>
                <a:sym typeface="Times New Roman"/>
              </a:rPr>
              <a:t>Ais</a:t>
            </a:r>
            <a:r>
              <a:rPr lang="en-US" sz="1200" b="0" i="0" baseline="0" dirty="0" smtClean="0">
                <a:latin typeface="Arial" panose="020B0604020202020204" pitchFamily="34" charset="0"/>
                <a:ea typeface="Times New Roman"/>
                <a:cs typeface="Arial" panose="020B0604020202020204" pitchFamily="34" charset="0"/>
                <a:sym typeface="Times New Roman"/>
              </a:rPr>
              <a:t> </a:t>
            </a:r>
            <a:r>
              <a:rPr lang="en-US" sz="1200" b="0" i="0" baseline="0" dirty="0" err="1" smtClean="0">
                <a:latin typeface="Arial" panose="020B0604020202020204" pitchFamily="34" charset="0"/>
                <a:ea typeface="Times New Roman"/>
                <a:cs typeface="Arial" panose="020B0604020202020204" pitchFamily="34" charset="0"/>
                <a:sym typeface="Times New Roman"/>
              </a:rPr>
              <a:t>Richtersveld</a:t>
            </a:r>
            <a:r>
              <a:rPr lang="en-US" sz="1200" b="0" i="0" baseline="0" dirty="0" smtClean="0">
                <a:latin typeface="Arial" panose="020B0604020202020204" pitchFamily="34" charset="0"/>
                <a:ea typeface="Times New Roman"/>
                <a:cs typeface="Arial" panose="020B0604020202020204" pitchFamily="34" charset="0"/>
                <a:sym typeface="Times New Roman"/>
              </a:rPr>
              <a:t> Transfrontier Park</a:t>
            </a:r>
            <a:endParaRPr sz="1200" b="0" i="0"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48670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ceeaf980e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ceeaf980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Photo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credit: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Calidris-canutus</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 @Jan van de Kam (CC BY 2.5)</a:t>
            </a:r>
            <a:r>
              <a:rPr lang="en-GB" sz="1100" b="0" i="1" u="none" strike="noStrike" cap="none" dirty="0" smtClean="0">
                <a:solidFill>
                  <a:schemeClr val="dk1"/>
                </a:solidFill>
                <a:latin typeface="Arial" panose="020B0604020202020204" pitchFamily="34" charset="0"/>
                <a:ea typeface="Times New Roman"/>
                <a:cs typeface="Arial" panose="020B0604020202020204" pitchFamily="34" charset="0"/>
                <a:sym typeface="Arial"/>
              </a:rPr>
              <a:t> </a:t>
            </a:r>
            <a:endParaRPr lang="en-GB" sz="11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endParaRPr lang="en-US" sz="1200" i="1"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r>
              <a:rPr lang="en-US" sz="1200" b="0" i="0" baseline="0" dirty="0" smtClean="0">
                <a:latin typeface="Arial" panose="020B0604020202020204" pitchFamily="34" charset="0"/>
                <a:ea typeface="Times New Roman"/>
                <a:cs typeface="Arial" panose="020B0604020202020204" pitchFamily="34" charset="0"/>
                <a:sym typeface="Times New Roman"/>
              </a:rPr>
              <a:t>Model 2: Consultation</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Parties seek opinion, feedback and advice from each other</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They consult on how to solve problems, how to improve management actions, etc.</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hr-HR" sz="1200" b="0" i="0" baseline="0" dirty="0" smtClean="0">
                <a:latin typeface="Arial" panose="020B0604020202020204" pitchFamily="34" charset="0"/>
                <a:ea typeface="Times New Roman"/>
                <a:cs typeface="Arial" panose="020B0604020202020204" pitchFamily="34" charset="0"/>
                <a:sym typeface="Times New Roman"/>
              </a:rPr>
              <a:t>The overall aim of this cooperative process </a:t>
            </a:r>
            <a:r>
              <a:rPr lang="en-US" sz="1200" b="0" i="0" baseline="0" dirty="0" smtClean="0">
                <a:latin typeface="Arial" panose="020B0604020202020204" pitchFamily="34" charset="0"/>
                <a:ea typeface="Times New Roman"/>
                <a:cs typeface="Arial" panose="020B0604020202020204" pitchFamily="34" charset="0"/>
                <a:sym typeface="Times New Roman"/>
              </a:rPr>
              <a:t>is to harmonize management</a:t>
            </a:r>
          </a:p>
          <a:p>
            <a:pPr marL="0" lvl="1" indent="0" rtl="0">
              <a:lnSpc>
                <a:spcPct val="115000"/>
              </a:lnSpc>
              <a:spcBef>
                <a:spcPts val="0"/>
              </a:spcBef>
              <a:spcAft>
                <a:spcPts val="0"/>
              </a:spcAft>
              <a:buClr>
                <a:schemeClr val="dk1"/>
              </a:buClr>
              <a:buSzPts val="1200"/>
              <a:buFont typeface="Arial" panose="020B0604020202020204" pitchFamily="34" charset="0"/>
              <a:buNone/>
            </a:pPr>
            <a:endParaRPr lang="en-US" sz="1200" b="0" i="0"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Arial" panose="020B0604020202020204" pitchFamily="34" charset="0"/>
              <a:buNone/>
            </a:pPr>
            <a:r>
              <a:rPr lang="en-US" sz="1200" b="0" i="0" baseline="0" dirty="0" smtClean="0">
                <a:latin typeface="Arial" panose="020B0604020202020204" pitchFamily="34" charset="0"/>
                <a:ea typeface="Times New Roman"/>
                <a:cs typeface="Arial" panose="020B0604020202020204" pitchFamily="34" charset="0"/>
                <a:sym typeface="Times New Roman"/>
              </a:rPr>
              <a:t>Examples of consultation in TBCAs can be found in the </a:t>
            </a:r>
            <a:r>
              <a:rPr lang="hr-HR" sz="1200" b="0" i="1" baseline="0" dirty="0" smtClean="0">
                <a:latin typeface="Arial" panose="020B0604020202020204" pitchFamily="34" charset="0"/>
                <a:ea typeface="Times New Roman"/>
                <a:cs typeface="Arial" panose="020B0604020202020204" pitchFamily="34" charset="0"/>
                <a:sym typeface="Times New Roman"/>
              </a:rPr>
              <a:t>IUCN WCPA </a:t>
            </a:r>
            <a:r>
              <a:rPr lang="en-US" sz="1200" b="0" i="1" baseline="0" dirty="0" smtClean="0">
                <a:latin typeface="Arial" panose="020B0604020202020204" pitchFamily="34" charset="0"/>
                <a:ea typeface="Times New Roman"/>
                <a:cs typeface="Arial" panose="020B0604020202020204" pitchFamily="34" charset="0"/>
                <a:sym typeface="Times New Roman"/>
              </a:rPr>
              <a:t>Best Practice Guidelines</a:t>
            </a:r>
            <a:r>
              <a:rPr lang="en-US" sz="1200" b="0" i="0" baseline="0" dirty="0" smtClean="0">
                <a:latin typeface="Arial" panose="020B0604020202020204" pitchFamily="34" charset="0"/>
                <a:ea typeface="Times New Roman"/>
                <a:cs typeface="Arial" panose="020B0604020202020204" pitchFamily="34" charset="0"/>
                <a:sym typeface="Times New Roman"/>
              </a:rPr>
              <a:t>, which may be distributed as handouts: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hr-HR" sz="1200" b="0" i="0" baseline="0" dirty="0" smtClean="0">
                <a:latin typeface="Arial" panose="020B0604020202020204" pitchFamily="34" charset="0"/>
                <a:ea typeface="Times New Roman"/>
                <a:cs typeface="Arial" panose="020B0604020202020204" pitchFamily="34" charset="0"/>
                <a:sym typeface="Times New Roman"/>
              </a:rPr>
              <a:t>Box 8 on p. 28  describes cooperation leading to harmonization of management in the Kavango Zambezi (KAZA) in </a:t>
            </a:r>
            <a:r>
              <a:rPr lang="en-GB" sz="1100" b="0" i="0" u="none" strike="noStrike" cap="none" baseline="0" dirty="0" smtClean="0">
                <a:solidFill>
                  <a:srgbClr val="000000"/>
                </a:solidFill>
                <a:latin typeface="Arial"/>
                <a:ea typeface="Arial"/>
                <a:cs typeface="Arial"/>
                <a:sym typeface="Arial"/>
              </a:rPr>
              <a:t>Angola, Botswana, Namibia, Zambia</a:t>
            </a:r>
            <a:r>
              <a:rPr lang="hr-HR" sz="1100" b="0" i="0" u="none" strike="noStrike" cap="none" baseline="0" dirty="0" smtClean="0">
                <a:solidFill>
                  <a:srgbClr val="000000"/>
                </a:solidFill>
                <a:latin typeface="Arial"/>
                <a:ea typeface="Arial"/>
                <a:cs typeface="Arial"/>
                <a:sym typeface="Arial"/>
              </a:rPr>
              <a:t> </a:t>
            </a:r>
            <a:r>
              <a:rPr lang="en-GB" sz="800" b="0" i="0" u="none" strike="noStrike" cap="none" baseline="0" dirty="0" smtClean="0">
                <a:solidFill>
                  <a:srgbClr val="000000"/>
                </a:solidFill>
                <a:latin typeface="Arial"/>
                <a:ea typeface="Arial"/>
                <a:cs typeface="Arial"/>
                <a:sym typeface="Arial"/>
              </a:rPr>
              <a:t>and Zimbabwe</a:t>
            </a:r>
            <a:endParaRPr lang="hr-HR" sz="800" b="0" i="0" u="none" strike="noStrike" cap="none" baseline="0" dirty="0" smtClean="0">
              <a:solidFill>
                <a:srgbClr val="000000"/>
              </a:solidFill>
              <a:latin typeface="Arial"/>
              <a:ea typeface="Arial"/>
              <a:cs typeface="Arial"/>
              <a:sym typeface="Arial"/>
            </a:endParaRPr>
          </a:p>
          <a:p>
            <a:pPr marL="457200" lvl="0" indent="-298450" rtl="0">
              <a:lnSpc>
                <a:spcPct val="115000"/>
              </a:lnSpc>
              <a:spcBef>
                <a:spcPts val="0"/>
              </a:spcBef>
              <a:spcAft>
                <a:spcPts val="0"/>
              </a:spcAft>
              <a:buClr>
                <a:schemeClr val="dk1"/>
              </a:buClr>
              <a:buSzPts val="1100"/>
              <a:buChar char="●"/>
            </a:pPr>
            <a:r>
              <a:rPr lang="hr-HR" sz="800" b="0" i="0" u="none" strike="noStrike" cap="none" baseline="0" dirty="0" smtClean="0">
                <a:solidFill>
                  <a:srgbClr val="000000"/>
                </a:solidFill>
                <a:latin typeface="Arial"/>
                <a:ea typeface="Times New Roman"/>
                <a:cs typeface="Arial"/>
                <a:sym typeface="Arial"/>
              </a:rPr>
              <a:t>Box 19 on p. 73</a:t>
            </a:r>
            <a:r>
              <a:rPr lang="hr-HR" sz="1100" b="0" i="0" baseline="0" dirty="0" smtClean="0">
                <a:latin typeface="Arial" panose="020B0604020202020204" pitchFamily="34" charset="0"/>
                <a:ea typeface="Times New Roman"/>
                <a:cs typeface="Arial" panose="020B0604020202020204" pitchFamily="34" charset="0"/>
                <a:sym typeface="Times New Roman"/>
              </a:rPr>
              <a:t> describes the consultations relevant for protected area management led between </a:t>
            </a:r>
            <a:r>
              <a:rPr lang="en-GB" sz="1100" b="0" i="0" u="none" strike="noStrike" cap="none" baseline="0" dirty="0" err="1" smtClean="0">
                <a:solidFill>
                  <a:srgbClr val="000000"/>
                </a:solidFill>
                <a:latin typeface="Arial"/>
                <a:ea typeface="Arial"/>
                <a:cs typeface="Arial"/>
                <a:sym typeface="Arial"/>
              </a:rPr>
              <a:t>Phong</a:t>
            </a:r>
            <a:r>
              <a:rPr lang="en-GB" sz="1100" b="0" i="0" u="none" strike="noStrike" cap="none" baseline="0" dirty="0" smtClean="0">
                <a:solidFill>
                  <a:srgbClr val="000000"/>
                </a:solidFill>
                <a:latin typeface="Arial"/>
                <a:ea typeface="Arial"/>
                <a:cs typeface="Arial"/>
                <a:sym typeface="Arial"/>
              </a:rPr>
              <a:t> </a:t>
            </a:r>
            <a:r>
              <a:rPr lang="en-GB" sz="1100" b="0" i="0" u="none" strike="noStrike" cap="none" baseline="0" dirty="0" err="1" smtClean="0">
                <a:solidFill>
                  <a:srgbClr val="000000"/>
                </a:solidFill>
                <a:latin typeface="Arial"/>
                <a:ea typeface="Arial"/>
                <a:cs typeface="Arial"/>
                <a:sym typeface="Arial"/>
              </a:rPr>
              <a:t>Nha-Ke</a:t>
            </a:r>
            <a:r>
              <a:rPr lang="en-GB" sz="1100" b="0" i="0" u="none" strike="noStrike" cap="none" baseline="0" dirty="0" smtClean="0">
                <a:solidFill>
                  <a:srgbClr val="000000"/>
                </a:solidFill>
                <a:latin typeface="Arial"/>
                <a:ea typeface="Arial"/>
                <a:cs typeface="Arial"/>
                <a:sym typeface="Arial"/>
              </a:rPr>
              <a:t> Bang and the </a:t>
            </a:r>
            <a:r>
              <a:rPr lang="en-GB" sz="1100" b="0" i="0" u="none" strike="noStrike" cap="none" baseline="0" dirty="0" err="1" smtClean="0">
                <a:solidFill>
                  <a:srgbClr val="000000"/>
                </a:solidFill>
                <a:latin typeface="Arial"/>
                <a:ea typeface="Arial"/>
                <a:cs typeface="Arial"/>
                <a:sym typeface="Arial"/>
              </a:rPr>
              <a:t>Hin</a:t>
            </a:r>
            <a:r>
              <a:rPr lang="en-GB" sz="1100" b="0" i="0" u="none" strike="noStrike" cap="none" baseline="0" dirty="0" smtClean="0">
                <a:solidFill>
                  <a:srgbClr val="000000"/>
                </a:solidFill>
                <a:latin typeface="Arial"/>
                <a:ea typeface="Arial"/>
                <a:cs typeface="Arial"/>
                <a:sym typeface="Arial"/>
              </a:rPr>
              <a:t> Nam No</a:t>
            </a:r>
            <a:r>
              <a:rPr lang="hr-HR" sz="1100" b="0" i="0" u="none" strike="noStrike" cap="none" baseline="0" dirty="0" smtClean="0">
                <a:solidFill>
                  <a:srgbClr val="000000"/>
                </a:solidFill>
                <a:latin typeface="Arial"/>
                <a:ea typeface="Arial"/>
                <a:cs typeface="Arial"/>
                <a:sym typeface="Arial"/>
              </a:rPr>
              <a:t> protected areas in Viet Nam and Lao</a:t>
            </a:r>
            <a:endParaRPr sz="1100"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45915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ceeaf980e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ceeaf980e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Photo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credit: Sea</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Gulls in flight Waddenzee @Ron </a:t>
            </a:r>
            <a:r>
              <a:rPr lang="en-GB" i="1" baseline="0" dirty="0" err="1" smtClean="0">
                <a:solidFill>
                  <a:schemeClr val="dk1"/>
                </a:solidFill>
                <a:latin typeface="Arial" panose="020B0604020202020204" pitchFamily="34" charset="0"/>
                <a:ea typeface="Times New Roman"/>
                <a:cs typeface="Arial" panose="020B0604020202020204" pitchFamily="34" charset="0"/>
                <a:sym typeface="Times New Roman"/>
              </a:rPr>
              <a:t>Engelbert</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(CC BY 2.0) (top);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Kegelrobben</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 und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Seehundkolonie</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 @Netty3979 (CC BY-SA 4.0) (bottom)</a:t>
            </a:r>
            <a:endParaRPr lang="en-GB" sz="1100" b="0" i="1" u="none" strike="noStrike" cap="none"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endParaRPr lang="en-US" sz="1200" i="1"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r>
              <a:rPr lang="en-US" sz="1200" b="0" i="0" baseline="0" dirty="0" smtClean="0">
                <a:latin typeface="Arial" panose="020B0604020202020204" pitchFamily="34" charset="0"/>
                <a:ea typeface="Times New Roman"/>
                <a:cs typeface="Arial" panose="020B0604020202020204" pitchFamily="34" charset="0"/>
                <a:sym typeface="Times New Roman"/>
              </a:rPr>
              <a:t>Model 3: Coordinated Action</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Jointly coordinated management actions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Implemented </a:t>
            </a:r>
            <a:r>
              <a:rPr lang="en-US" sz="1200" b="1" i="0" baseline="0" dirty="0" smtClean="0">
                <a:latin typeface="Arial" panose="020B0604020202020204" pitchFamily="34" charset="0"/>
                <a:ea typeface="Times New Roman"/>
                <a:cs typeface="Arial" panose="020B0604020202020204" pitchFamily="34" charset="0"/>
                <a:sym typeface="Times New Roman"/>
              </a:rPr>
              <a:t>within </a:t>
            </a:r>
            <a:r>
              <a:rPr lang="en-US" sz="1200" b="0" i="0" baseline="0" dirty="0" smtClean="0">
                <a:latin typeface="Arial" panose="020B0604020202020204" pitchFamily="34" charset="0"/>
                <a:ea typeface="Times New Roman"/>
                <a:cs typeface="Arial" panose="020B0604020202020204" pitchFamily="34" charset="0"/>
                <a:sym typeface="Times New Roman"/>
              </a:rPr>
              <a:t>sovereign area of each party</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Contribute to conservation goals of the entire transboundary ecosystem</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Considered to be a form of cooperative management</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Example: monitoring of species and ecological processes is a regular activity on the territory of each party, but results contribute to conservation of species or ecosystems in the entire shared ecosystem</a:t>
            </a:r>
          </a:p>
          <a:p>
            <a:pPr marL="0" lvl="1" indent="0" rtl="0">
              <a:lnSpc>
                <a:spcPct val="115000"/>
              </a:lnSpc>
              <a:spcBef>
                <a:spcPts val="0"/>
              </a:spcBef>
              <a:spcAft>
                <a:spcPts val="0"/>
              </a:spcAft>
              <a:buClr>
                <a:schemeClr val="dk1"/>
              </a:buClr>
              <a:buSzPts val="1200"/>
              <a:buFont typeface="Arial" panose="020B0604020202020204" pitchFamily="34" charset="0"/>
              <a:buNone/>
            </a:pPr>
            <a:endParaRPr lang="en-US" sz="1200" b="0" i="0"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Arial" panose="020B0604020202020204" pitchFamily="34" charset="0"/>
              <a:buNone/>
            </a:pPr>
            <a:r>
              <a:rPr lang="en-US" sz="1200" b="0" i="0" baseline="0" dirty="0" smtClean="0">
                <a:latin typeface="Arial" panose="020B0604020202020204" pitchFamily="34" charset="0"/>
                <a:ea typeface="Times New Roman"/>
                <a:cs typeface="Arial" panose="020B0604020202020204" pitchFamily="34" charset="0"/>
                <a:sym typeface="Times New Roman"/>
              </a:rPr>
              <a:t>Examples of coordinated action in TBCAs can be found in the </a:t>
            </a:r>
            <a:r>
              <a:rPr lang="hr-HR" sz="1200" b="0" i="1" baseline="0" dirty="0" smtClean="0">
                <a:latin typeface="Arial" panose="020B0604020202020204" pitchFamily="34" charset="0"/>
                <a:ea typeface="Times New Roman"/>
                <a:cs typeface="Arial" panose="020B0604020202020204" pitchFamily="34" charset="0"/>
                <a:sym typeface="Times New Roman"/>
              </a:rPr>
              <a:t>IUCN WCPA </a:t>
            </a:r>
            <a:r>
              <a:rPr lang="en-US" sz="1200" b="0" i="1" baseline="0" dirty="0" smtClean="0">
                <a:latin typeface="Arial" panose="020B0604020202020204" pitchFamily="34" charset="0"/>
                <a:ea typeface="Times New Roman"/>
                <a:cs typeface="Arial" panose="020B0604020202020204" pitchFamily="34" charset="0"/>
                <a:sym typeface="Times New Roman"/>
              </a:rPr>
              <a:t>Best Practice Guidelines</a:t>
            </a:r>
            <a:r>
              <a:rPr lang="en-US" sz="1200" b="0" i="0" baseline="0" dirty="0" smtClean="0">
                <a:latin typeface="Arial" panose="020B0604020202020204" pitchFamily="34" charset="0"/>
                <a:ea typeface="Times New Roman"/>
                <a:cs typeface="Arial" panose="020B0604020202020204" pitchFamily="34" charset="0"/>
                <a:sym typeface="Times New Roman"/>
              </a:rPr>
              <a:t>, which may be distributed as handouts: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hr-HR" sz="1200" b="0" i="0" baseline="0" dirty="0" smtClean="0">
                <a:latin typeface="Arial" panose="020B0604020202020204" pitchFamily="34" charset="0"/>
                <a:ea typeface="Times New Roman"/>
                <a:cs typeface="Arial" panose="020B0604020202020204" pitchFamily="34" charset="0"/>
                <a:sym typeface="Times New Roman"/>
              </a:rPr>
              <a:t>Case study 7 on p. 53 desribes the Crown of the Continent initiative where coordinated action of many different stakeholders leads to help conserve Waterton-Glacier International Peace Park.</a:t>
            </a:r>
          </a:p>
          <a:p>
            <a:pPr marL="457200" marR="0" lvl="0" indent="-298450" algn="l" defTabSz="914400" rtl="0" eaLnBrk="1" fontAlgn="auto" latinLnBrk="0" hangingPunct="1">
              <a:lnSpc>
                <a:spcPct val="115000"/>
              </a:lnSpc>
              <a:spcBef>
                <a:spcPts val="0"/>
              </a:spcBef>
              <a:spcAft>
                <a:spcPts val="0"/>
              </a:spcAft>
              <a:buClr>
                <a:schemeClr val="dk1"/>
              </a:buClr>
              <a:buSzPts val="1100"/>
              <a:buFont typeface="Arial"/>
              <a:buChar char="●"/>
              <a:tabLst/>
              <a:defRPr/>
            </a:pPr>
            <a:r>
              <a:rPr lang="hr-HR" sz="1200" b="0" i="0" baseline="0" dirty="0" smtClean="0">
                <a:latin typeface="Arial" panose="020B0604020202020204" pitchFamily="34" charset="0"/>
                <a:ea typeface="Times New Roman"/>
                <a:cs typeface="Arial" panose="020B0604020202020204" pitchFamily="34" charset="0"/>
                <a:sym typeface="Times New Roman"/>
              </a:rPr>
              <a:t>Case study 6 on p. 48 describes the European Green Belt Initiative, which provides a framework for pursuing coordinated conservation action and cooperative management of transboundary ecosystems. It is an initiative </a:t>
            </a:r>
            <a:r>
              <a:rPr lang="en-GB" sz="1100" b="0" i="0" u="none" strike="noStrike" cap="none" dirty="0" smtClean="0">
                <a:solidFill>
                  <a:srgbClr val="000000"/>
                </a:solidFill>
                <a:effectLst/>
                <a:latin typeface="Arial"/>
                <a:ea typeface="Arial"/>
                <a:cs typeface="Arial"/>
                <a:sym typeface="Arial"/>
              </a:rPr>
              <a:t>encompassing a large number of partners, regional and site-based initiatives, projects, and activities.   </a:t>
            </a:r>
            <a:endParaRPr lang="en-US" sz="120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endParaRPr sz="1200"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8461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eeaf980e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ceeaf980e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i="1" dirty="0" smtClean="0">
                <a:solidFill>
                  <a:schemeClr val="dk1"/>
                </a:solidFill>
                <a:latin typeface="Arial" panose="020B0604020202020204" pitchFamily="34" charset="0"/>
                <a:ea typeface="Times New Roman"/>
                <a:cs typeface="Arial" panose="020B0604020202020204" pitchFamily="34" charset="0"/>
                <a:sym typeface="Times New Roman"/>
              </a:rPr>
              <a:t>Photo </a:t>
            </a:r>
            <a:r>
              <a:rPr lang="en-GB" i="1" dirty="0" smtClean="0">
                <a:solidFill>
                  <a:schemeClr val="dk1"/>
                </a:solidFill>
                <a:latin typeface="Arial" panose="020B0604020202020204" pitchFamily="34" charset="0"/>
                <a:ea typeface="Times New Roman"/>
                <a:cs typeface="Arial" panose="020B0604020202020204" pitchFamily="34" charset="0"/>
                <a:sym typeface="Times New Roman"/>
              </a:rPr>
              <a:t>credit: </a:t>
            </a:r>
            <a:r>
              <a:rPr lang="en-GB" i="1" dirty="0" err="1" smtClean="0">
                <a:solidFill>
                  <a:schemeClr val="dk1"/>
                </a:solidFill>
                <a:latin typeface="Arial" panose="020B0604020202020204" pitchFamily="34" charset="0"/>
                <a:ea typeface="Times New Roman"/>
                <a:cs typeface="Arial" panose="020B0604020202020204" pitchFamily="34" charset="0"/>
                <a:sym typeface="Times New Roman"/>
              </a:rPr>
              <a:t>Sonnenuntergang</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auf </a:t>
            </a:r>
            <a:r>
              <a:rPr lang="en-GB" i="1" baseline="0" dirty="0" err="1" smtClean="0">
                <a:solidFill>
                  <a:schemeClr val="dk1"/>
                </a:solidFill>
                <a:latin typeface="Arial" panose="020B0604020202020204" pitchFamily="34" charset="0"/>
                <a:ea typeface="Times New Roman"/>
                <a:cs typeface="Arial" panose="020B0604020202020204" pitchFamily="34" charset="0"/>
                <a:sym typeface="Times New Roman"/>
              </a:rPr>
              <a:t>dem</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GB" i="1" baseline="0" dirty="0" err="1" smtClean="0">
                <a:solidFill>
                  <a:schemeClr val="dk1"/>
                </a:solidFill>
                <a:latin typeface="Arial" panose="020B0604020202020204" pitchFamily="34" charset="0"/>
                <a:ea typeface="Times New Roman"/>
                <a:cs typeface="Arial" panose="020B0604020202020204" pitchFamily="34" charset="0"/>
                <a:sym typeface="Times New Roman"/>
              </a:rPr>
              <a:t>Kniepsand</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@Matthias </a:t>
            </a:r>
            <a:r>
              <a:rPr lang="en-GB" i="1" baseline="0" dirty="0" err="1" smtClean="0">
                <a:solidFill>
                  <a:schemeClr val="dk1"/>
                </a:solidFill>
                <a:latin typeface="Arial" panose="020B0604020202020204" pitchFamily="34" charset="0"/>
                <a:ea typeface="Times New Roman"/>
                <a:cs typeface="Arial" panose="020B0604020202020204" pitchFamily="34" charset="0"/>
                <a:sym typeface="Times New Roman"/>
              </a:rPr>
              <a:t>Süßen</a:t>
            </a:r>
            <a:r>
              <a:rPr lang="en-GB" i="1" baseline="0" dirty="0" smtClean="0">
                <a:solidFill>
                  <a:schemeClr val="dk1"/>
                </a:solidFill>
                <a:latin typeface="Arial" panose="020B0604020202020204" pitchFamily="34" charset="0"/>
                <a:ea typeface="Times New Roman"/>
                <a:cs typeface="Arial" panose="020B0604020202020204" pitchFamily="34" charset="0"/>
                <a:sym typeface="Times New Roman"/>
              </a:rPr>
              <a:t> (CC BY-SA 4.0)</a:t>
            </a:r>
          </a:p>
          <a:p>
            <a:pPr marL="0" lvl="0" indent="0" algn="l" rtl="0">
              <a:spcBef>
                <a:spcPts val="0"/>
              </a:spcBef>
              <a:spcAft>
                <a:spcPts val="0"/>
              </a:spcAft>
              <a:buClr>
                <a:schemeClr val="dk1"/>
              </a:buClr>
              <a:buSzPts val="1100"/>
              <a:buFont typeface="Arial"/>
              <a:buNone/>
            </a:pPr>
            <a:endParaRPr lang="en-US" sz="1200" i="1"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Times New Roman"/>
              <a:buNone/>
            </a:pPr>
            <a:r>
              <a:rPr lang="en-US" sz="1200" b="0" i="0" baseline="0" dirty="0" smtClean="0">
                <a:latin typeface="Arial" panose="020B0604020202020204" pitchFamily="34" charset="0"/>
                <a:ea typeface="Times New Roman"/>
                <a:cs typeface="Arial" panose="020B0604020202020204" pitchFamily="34" charset="0"/>
                <a:sym typeface="Times New Roman"/>
              </a:rPr>
              <a:t>Model 4: Joint Implementation of Decisions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Jointly coordinated management actions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Implemented jointly across the sovereign boundaries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Contribute to conservation goals of the entire transboundary ecosystem</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en-US" sz="1200" b="0" i="0" baseline="0" dirty="0" smtClean="0">
                <a:latin typeface="Arial" panose="020B0604020202020204" pitchFamily="34" charset="0"/>
                <a:ea typeface="Times New Roman"/>
                <a:cs typeface="Arial" panose="020B0604020202020204" pitchFamily="34" charset="0"/>
                <a:sym typeface="Times New Roman"/>
              </a:rPr>
              <a:t>Considered to be a form of cooperative management</a:t>
            </a:r>
          </a:p>
          <a:p>
            <a:pPr marL="0" lvl="1" indent="0" rtl="0">
              <a:lnSpc>
                <a:spcPct val="115000"/>
              </a:lnSpc>
              <a:spcBef>
                <a:spcPts val="0"/>
              </a:spcBef>
              <a:spcAft>
                <a:spcPts val="0"/>
              </a:spcAft>
              <a:buClr>
                <a:schemeClr val="dk1"/>
              </a:buClr>
              <a:buSzPts val="1200"/>
              <a:buFont typeface="Arial" panose="020B0604020202020204" pitchFamily="34" charset="0"/>
              <a:buNone/>
            </a:pPr>
            <a:endParaRPr lang="en-US" sz="1200" b="0" i="0" baseline="0" dirty="0" smtClean="0">
              <a:latin typeface="Arial" panose="020B0604020202020204" pitchFamily="34" charset="0"/>
              <a:ea typeface="Times New Roman"/>
              <a:cs typeface="Arial" panose="020B0604020202020204" pitchFamily="34" charset="0"/>
              <a:sym typeface="Times New Roman"/>
            </a:endParaRPr>
          </a:p>
          <a:p>
            <a:pPr marL="0" lvl="1" indent="0" rtl="0">
              <a:lnSpc>
                <a:spcPct val="115000"/>
              </a:lnSpc>
              <a:spcBef>
                <a:spcPts val="0"/>
              </a:spcBef>
              <a:spcAft>
                <a:spcPts val="0"/>
              </a:spcAft>
              <a:buClr>
                <a:schemeClr val="dk1"/>
              </a:buClr>
              <a:buSzPts val="1200"/>
              <a:buFont typeface="Arial" panose="020B0604020202020204" pitchFamily="34" charset="0"/>
              <a:buNone/>
            </a:pPr>
            <a:r>
              <a:rPr lang="en-US" sz="1200" b="0" i="0" baseline="0" dirty="0" smtClean="0">
                <a:latin typeface="Arial" panose="020B0604020202020204" pitchFamily="34" charset="0"/>
                <a:ea typeface="Times New Roman"/>
                <a:cs typeface="Arial" panose="020B0604020202020204" pitchFamily="34" charset="0"/>
                <a:sym typeface="Times New Roman"/>
              </a:rPr>
              <a:t>Examples of joint implementation of decisions in TBCAs can be found in the </a:t>
            </a:r>
            <a:r>
              <a:rPr lang="hr-HR" sz="1200" b="0" i="1" baseline="0" dirty="0" smtClean="0">
                <a:latin typeface="Arial" panose="020B0604020202020204" pitchFamily="34" charset="0"/>
                <a:ea typeface="Times New Roman"/>
                <a:cs typeface="Arial" panose="020B0604020202020204" pitchFamily="34" charset="0"/>
                <a:sym typeface="Times New Roman"/>
              </a:rPr>
              <a:t>IUCN WCPA </a:t>
            </a:r>
            <a:r>
              <a:rPr lang="en-US" sz="1200" b="0" i="1" baseline="0" dirty="0" smtClean="0">
                <a:latin typeface="Arial" panose="020B0604020202020204" pitchFamily="34" charset="0"/>
                <a:ea typeface="Times New Roman"/>
                <a:cs typeface="Arial" panose="020B0604020202020204" pitchFamily="34" charset="0"/>
                <a:sym typeface="Times New Roman"/>
              </a:rPr>
              <a:t>Best Practice Guidelines</a:t>
            </a:r>
            <a:r>
              <a:rPr lang="en-US" sz="1200" b="0" i="0" baseline="0" dirty="0" smtClean="0">
                <a:latin typeface="Arial" panose="020B0604020202020204" pitchFamily="34" charset="0"/>
                <a:ea typeface="Times New Roman"/>
                <a:cs typeface="Arial" panose="020B0604020202020204" pitchFamily="34" charset="0"/>
                <a:sym typeface="Times New Roman"/>
              </a:rPr>
              <a:t>, which may be distributed as handouts:</a:t>
            </a:r>
            <a:endParaRPr lang="hr-HR" sz="1200" b="0" i="0" baseline="0" dirty="0" smtClean="0">
              <a:latin typeface="Arial" panose="020B0604020202020204" pitchFamily="34" charset="0"/>
              <a:ea typeface="Times New Roman"/>
              <a:cs typeface="Arial" panose="020B0604020202020204" pitchFamily="34" charset="0"/>
              <a:sym typeface="Times New Roman"/>
            </a:endParaRPr>
          </a:p>
          <a:p>
            <a:pPr marL="457200" lvl="0" indent="-298450" rtl="0">
              <a:lnSpc>
                <a:spcPct val="115000"/>
              </a:lnSpc>
              <a:spcBef>
                <a:spcPts val="0"/>
              </a:spcBef>
              <a:spcAft>
                <a:spcPts val="0"/>
              </a:spcAft>
              <a:buClr>
                <a:schemeClr val="dk1"/>
              </a:buClr>
              <a:buSzPts val="1100"/>
              <a:buChar char="●"/>
            </a:pPr>
            <a:r>
              <a:rPr lang="hr-HR" sz="1200" b="0" i="0" baseline="0" dirty="0" smtClean="0">
                <a:latin typeface="Arial" panose="020B0604020202020204" pitchFamily="34" charset="0"/>
                <a:ea typeface="Times New Roman"/>
                <a:cs typeface="Arial" panose="020B0604020202020204" pitchFamily="34" charset="0"/>
                <a:sym typeface="Times New Roman"/>
              </a:rPr>
              <a:t>Box 6</a:t>
            </a:r>
            <a:r>
              <a:rPr lang="en-US" sz="1200" b="0" i="0" baseline="0" dirty="0" smtClean="0">
                <a:latin typeface="Arial" panose="020B0604020202020204" pitchFamily="34" charset="0"/>
                <a:ea typeface="Times New Roman"/>
                <a:cs typeface="Arial" panose="020B0604020202020204" pitchFamily="34" charset="0"/>
                <a:sym typeface="Times New Roman"/>
              </a:rPr>
              <a:t> on p</a:t>
            </a:r>
            <a:r>
              <a:rPr lang="hr-HR" sz="1200" b="0" i="0" baseline="0" dirty="0" smtClean="0">
                <a:latin typeface="Arial" panose="020B0604020202020204" pitchFamily="34" charset="0"/>
                <a:ea typeface="Times New Roman"/>
                <a:cs typeface="Arial" panose="020B0604020202020204" pitchFamily="34" charset="0"/>
                <a:sym typeface="Times New Roman"/>
              </a:rPr>
              <a:t>.</a:t>
            </a:r>
            <a:r>
              <a:rPr lang="en-US" sz="1200" b="0" i="0" baseline="0" dirty="0" smtClean="0">
                <a:latin typeface="Arial" panose="020B0604020202020204" pitchFamily="34" charset="0"/>
                <a:ea typeface="Times New Roman"/>
                <a:cs typeface="Arial" panose="020B0604020202020204" pitchFamily="34" charset="0"/>
                <a:sym typeface="Times New Roman"/>
              </a:rPr>
              <a:t> </a:t>
            </a:r>
            <a:r>
              <a:rPr lang="hr-HR" sz="1200" b="0" i="0" baseline="0" dirty="0" smtClean="0">
                <a:latin typeface="Arial" panose="020B0604020202020204" pitchFamily="34" charset="0"/>
                <a:ea typeface="Times New Roman"/>
                <a:cs typeface="Arial" panose="020B0604020202020204" pitchFamily="34" charset="0"/>
                <a:sym typeface="Times New Roman"/>
              </a:rPr>
              <a:t>24</a:t>
            </a:r>
            <a:r>
              <a:rPr lang="en-US" sz="1200" b="0" i="0" baseline="0" dirty="0" smtClean="0">
                <a:latin typeface="Arial" panose="020B0604020202020204" pitchFamily="34" charset="0"/>
                <a:ea typeface="Times New Roman"/>
                <a:cs typeface="Arial" panose="020B0604020202020204" pitchFamily="34" charset="0"/>
                <a:sym typeface="Times New Roman"/>
              </a:rPr>
              <a:t> </a:t>
            </a:r>
            <a:r>
              <a:rPr lang="hr-HR" sz="1200" b="0" i="0" baseline="0" dirty="0" smtClean="0">
                <a:latin typeface="Arial" panose="020B0604020202020204" pitchFamily="34" charset="0"/>
                <a:ea typeface="Times New Roman"/>
                <a:cs typeface="Arial" panose="020B0604020202020204" pitchFamily="34" charset="0"/>
                <a:sym typeface="Times New Roman"/>
              </a:rPr>
              <a:t>notes joint law enforcement patrols established in a TBCA consisting of </a:t>
            </a:r>
            <a:r>
              <a:rPr lang="en-GB" sz="1100" b="0" i="0" u="none" strike="noStrike" cap="none" baseline="0" dirty="0" smtClean="0">
                <a:solidFill>
                  <a:srgbClr val="000000"/>
                </a:solidFill>
                <a:latin typeface="Arial"/>
                <a:ea typeface="Arial"/>
                <a:cs typeface="Arial"/>
                <a:sym typeface="Arial"/>
              </a:rPr>
              <a:t>Cross River National</a:t>
            </a:r>
            <a:r>
              <a:rPr lang="hr-HR" sz="1100" b="0" i="0" u="none" strike="noStrike" cap="none" baseline="0" dirty="0" smtClean="0">
                <a:solidFill>
                  <a:srgbClr val="000000"/>
                </a:solidFill>
                <a:latin typeface="Arial"/>
                <a:ea typeface="Arial"/>
                <a:cs typeface="Arial"/>
                <a:sym typeface="Arial"/>
              </a:rPr>
              <a:t> </a:t>
            </a:r>
            <a:r>
              <a:rPr lang="en-GB" sz="1100" b="0" i="0" u="none" strike="noStrike" cap="none" baseline="0" dirty="0" smtClean="0">
                <a:solidFill>
                  <a:srgbClr val="000000"/>
                </a:solidFill>
                <a:latin typeface="Arial"/>
                <a:ea typeface="Arial"/>
                <a:cs typeface="Arial"/>
                <a:sym typeface="Arial"/>
              </a:rPr>
              <a:t>Park in Nigeria and </a:t>
            </a:r>
            <a:r>
              <a:rPr lang="en-GB" sz="1100" b="0" i="0" u="none" strike="noStrike" cap="none" baseline="0" dirty="0" err="1" smtClean="0">
                <a:solidFill>
                  <a:srgbClr val="000000"/>
                </a:solidFill>
                <a:latin typeface="Arial"/>
                <a:ea typeface="Arial"/>
                <a:cs typeface="Arial"/>
                <a:sym typeface="Arial"/>
              </a:rPr>
              <a:t>Takamanda</a:t>
            </a:r>
            <a:r>
              <a:rPr lang="en-GB" sz="1100" b="0" i="0" u="none" strike="noStrike" cap="none" baseline="0" dirty="0" smtClean="0">
                <a:solidFill>
                  <a:srgbClr val="000000"/>
                </a:solidFill>
                <a:latin typeface="Arial"/>
                <a:ea typeface="Arial"/>
                <a:cs typeface="Arial"/>
                <a:sym typeface="Arial"/>
              </a:rPr>
              <a:t> National Park in Cameroon</a:t>
            </a:r>
            <a:r>
              <a:rPr lang="hr-HR" sz="1100" b="0" i="0" u="none" strike="noStrike" cap="none" baseline="0" dirty="0" smtClean="0">
                <a:solidFill>
                  <a:srgbClr val="000000"/>
                </a:solidFill>
                <a:latin typeface="Arial"/>
                <a:ea typeface="Arial"/>
                <a:cs typeface="Arial"/>
                <a:sym typeface="Arial"/>
              </a:rPr>
              <a:t> to safeguard Cross River gorilla</a:t>
            </a:r>
          </a:p>
          <a:p>
            <a:pPr marL="457200" lvl="0" indent="-298450" rtl="0">
              <a:lnSpc>
                <a:spcPct val="115000"/>
              </a:lnSpc>
              <a:spcBef>
                <a:spcPts val="0"/>
              </a:spcBef>
              <a:spcAft>
                <a:spcPts val="0"/>
              </a:spcAft>
              <a:buClr>
                <a:schemeClr val="dk1"/>
              </a:buClr>
              <a:buSzPts val="1100"/>
              <a:buChar char="●"/>
            </a:pPr>
            <a:r>
              <a:rPr lang="hr-HR" sz="1100" b="0" i="0" u="none" strike="noStrike" cap="none" baseline="0" dirty="0" smtClean="0">
                <a:solidFill>
                  <a:srgbClr val="000000"/>
                </a:solidFill>
                <a:latin typeface="Arial"/>
                <a:ea typeface="Arial"/>
                <a:cs typeface="Arial"/>
                <a:sym typeface="Arial"/>
              </a:rPr>
              <a:t>Case study 10 on p. 87 notes the establishment of joint anti-poaching patrols to support the law in </a:t>
            </a:r>
            <a:r>
              <a:rPr lang="en-GB" sz="1100" b="0" i="0" u="none" strike="noStrike" cap="none" baseline="0" dirty="0" smtClean="0">
                <a:solidFill>
                  <a:srgbClr val="000000"/>
                </a:solidFill>
                <a:latin typeface="Arial"/>
                <a:ea typeface="Arial"/>
                <a:cs typeface="Arial"/>
                <a:sym typeface="Arial"/>
              </a:rPr>
              <a:t>Sangha Trinational</a:t>
            </a:r>
            <a:r>
              <a:rPr lang="hr-HR" sz="1100" b="0" i="0" u="none" strike="noStrike" cap="none" baseline="0" dirty="0" smtClean="0">
                <a:solidFill>
                  <a:srgbClr val="000000"/>
                </a:solidFill>
                <a:latin typeface="Arial"/>
                <a:ea typeface="Arial"/>
                <a:cs typeface="Arial"/>
                <a:sym typeface="Arial"/>
              </a:rPr>
              <a:t> in Cameroon, Central African Republic and the Republic of Congo</a:t>
            </a:r>
          </a:p>
          <a:p>
            <a:pPr marL="457200" lvl="0" indent="-298450" rtl="0">
              <a:lnSpc>
                <a:spcPct val="115000"/>
              </a:lnSpc>
              <a:spcBef>
                <a:spcPts val="0"/>
              </a:spcBef>
              <a:spcAft>
                <a:spcPts val="0"/>
              </a:spcAft>
              <a:buClr>
                <a:schemeClr val="dk1"/>
              </a:buClr>
              <a:buSzPts val="1100"/>
              <a:buChar char="●"/>
            </a:pPr>
            <a:r>
              <a:rPr lang="hr-HR" sz="1100" b="0" i="0" u="none" strike="noStrike" cap="none" baseline="0" dirty="0" smtClean="0">
                <a:solidFill>
                  <a:srgbClr val="000000"/>
                </a:solidFill>
                <a:latin typeface="Arial"/>
                <a:ea typeface="Arial"/>
                <a:cs typeface="Arial"/>
                <a:sym typeface="Arial"/>
              </a:rPr>
              <a:t>Case study 8 on p. 68 describes joint fundraising and project implementation in Marittime Alps-Mercantour TBCA, which is also relevant for joint production of marketing material that profiles TBCA as single entity</a:t>
            </a:r>
          </a:p>
          <a:p>
            <a:pPr marL="457200" lvl="0" indent="-298450" rtl="0">
              <a:lnSpc>
                <a:spcPct val="115000"/>
              </a:lnSpc>
              <a:spcBef>
                <a:spcPts val="0"/>
              </a:spcBef>
              <a:spcAft>
                <a:spcPts val="0"/>
              </a:spcAft>
              <a:buClr>
                <a:schemeClr val="dk1"/>
              </a:buClr>
              <a:buSzPts val="1100"/>
              <a:buChar char="●"/>
            </a:pPr>
            <a:r>
              <a:rPr lang="hr-HR" sz="1100" b="0" i="0" u="none" strike="noStrike" cap="none" baseline="0" dirty="0" smtClean="0">
                <a:solidFill>
                  <a:srgbClr val="000000"/>
                </a:solidFill>
                <a:latin typeface="Arial"/>
                <a:ea typeface="Arial"/>
                <a:cs typeface="Arial"/>
                <a:sym typeface="Arial"/>
              </a:rPr>
              <a:t>Box 1 on p. 9 features </a:t>
            </a:r>
            <a:r>
              <a:rPr lang="en-GB" sz="1100" b="0" i="0" u="none" strike="noStrike" cap="none" baseline="0" dirty="0" smtClean="0">
                <a:solidFill>
                  <a:srgbClr val="000000"/>
                </a:solidFill>
                <a:latin typeface="Arial"/>
                <a:ea typeface="Arial"/>
                <a:cs typeface="Arial"/>
                <a:sym typeface="Arial"/>
              </a:rPr>
              <a:t>Lake Neusiedl / </a:t>
            </a:r>
            <a:r>
              <a:rPr lang="en-GB" sz="1100" b="0" i="0" u="none" strike="noStrike" cap="none" baseline="0" dirty="0" err="1" smtClean="0">
                <a:solidFill>
                  <a:srgbClr val="000000"/>
                </a:solidFill>
                <a:latin typeface="Arial"/>
                <a:ea typeface="Arial"/>
                <a:cs typeface="Arial"/>
                <a:sym typeface="Arial"/>
              </a:rPr>
              <a:t>Seewinkel</a:t>
            </a:r>
            <a:r>
              <a:rPr lang="en-GB" sz="1100" b="0" i="0" u="none" strike="noStrike" cap="none" baseline="0" dirty="0" smtClean="0">
                <a:solidFill>
                  <a:srgbClr val="000000"/>
                </a:solidFill>
                <a:latin typeface="Arial"/>
                <a:ea typeface="Arial"/>
                <a:cs typeface="Arial"/>
                <a:sym typeface="Arial"/>
              </a:rPr>
              <a:t> Fertő-Hanság National Park</a:t>
            </a:r>
            <a:r>
              <a:rPr lang="hr-HR" sz="1100" b="0" i="0" u="none" strike="noStrike" cap="none" baseline="0" dirty="0" smtClean="0">
                <a:solidFill>
                  <a:srgbClr val="000000"/>
                </a:solidFill>
                <a:latin typeface="Arial"/>
                <a:ea typeface="Arial"/>
                <a:cs typeface="Arial"/>
                <a:sym typeface="Arial"/>
              </a:rPr>
              <a:t>, which is an example for the production of joint marketing materials among other jointly coordinated actions</a:t>
            </a:r>
          </a:p>
          <a:p>
            <a:pPr marL="457200" lvl="0" indent="-298450" rtl="0">
              <a:lnSpc>
                <a:spcPct val="115000"/>
              </a:lnSpc>
              <a:spcBef>
                <a:spcPts val="0"/>
              </a:spcBef>
              <a:spcAft>
                <a:spcPts val="0"/>
              </a:spcAft>
              <a:buClr>
                <a:schemeClr val="dk1"/>
              </a:buClr>
              <a:buSzPts val="1100"/>
              <a:buChar char="●"/>
            </a:pPr>
            <a:r>
              <a:rPr lang="hr-HR" sz="1100" b="0" i="0" u="none" strike="noStrike" cap="none" baseline="0" dirty="0" smtClean="0">
                <a:solidFill>
                  <a:srgbClr val="000000"/>
                </a:solidFill>
                <a:latin typeface="Arial"/>
                <a:ea typeface="Arial"/>
                <a:cs typeface="Arial"/>
                <a:sym typeface="Arial"/>
              </a:rPr>
              <a:t>Box 16 on p. 67 describes a jointly implemented forest conservation project in the </a:t>
            </a:r>
            <a:r>
              <a:rPr lang="en-GB" sz="1100" b="0" i="0" u="none" strike="noStrike" cap="none" baseline="0" dirty="0" smtClean="0">
                <a:solidFill>
                  <a:srgbClr val="000000"/>
                </a:solidFill>
                <a:latin typeface="Arial"/>
                <a:ea typeface="Arial"/>
                <a:cs typeface="Arial"/>
                <a:sym typeface="Arial"/>
              </a:rPr>
              <a:t>Emerald Triangle Protected Forests Complex</a:t>
            </a:r>
            <a:r>
              <a:rPr lang="hr-HR" sz="1100" b="0" i="0" u="none" strike="noStrike" cap="none" baseline="0" dirty="0" smtClean="0">
                <a:solidFill>
                  <a:srgbClr val="000000"/>
                </a:solidFill>
                <a:latin typeface="Arial"/>
                <a:ea typeface="Arial"/>
                <a:cs typeface="Arial"/>
                <a:sym typeface="Arial"/>
              </a:rPr>
              <a:t> shared by </a:t>
            </a:r>
            <a:r>
              <a:rPr lang="en-GB" sz="1100" b="0" i="0" u="none" strike="noStrike" cap="none" baseline="0" dirty="0" smtClean="0">
                <a:solidFill>
                  <a:srgbClr val="000000"/>
                </a:solidFill>
                <a:latin typeface="Arial"/>
                <a:ea typeface="Arial"/>
                <a:cs typeface="Arial"/>
                <a:sym typeface="Arial"/>
              </a:rPr>
              <a:t>Cambodia, Laos and Thailand</a:t>
            </a:r>
            <a:endParaRPr lang="hr-HR" sz="1100" b="0" i="0" u="none" strike="noStrike" cap="none" baseline="0" dirty="0" smtClean="0">
              <a:solidFill>
                <a:srgbClr val="000000"/>
              </a:solidFill>
              <a:latin typeface="Arial"/>
              <a:ea typeface="Arial"/>
              <a:cs typeface="Arial"/>
              <a:sym typeface="Arial"/>
            </a:endParaRPr>
          </a:p>
          <a:p>
            <a:pPr marL="171450" lvl="1" indent="-171450" rtl="0">
              <a:lnSpc>
                <a:spcPct val="115000"/>
              </a:lnSpc>
              <a:spcBef>
                <a:spcPts val="0"/>
              </a:spcBef>
              <a:spcAft>
                <a:spcPts val="0"/>
              </a:spcAft>
              <a:buClr>
                <a:schemeClr val="dk1"/>
              </a:buClr>
              <a:buSzPts val="1200"/>
            </a:pPr>
            <a:endParaRPr lang="en-US" sz="1800" b="0" i="0" baseline="0" dirty="0" smtClean="0">
              <a:latin typeface="Arial" panose="020B0604020202020204" pitchFamily="34" charset="0"/>
              <a:ea typeface="Times New Roman"/>
              <a:cs typeface="Arial" panose="020B0604020202020204" pitchFamily="34" charset="0"/>
              <a:sym typeface="Times New Roman"/>
            </a:endParaRPr>
          </a:p>
          <a:p>
            <a:pPr marL="0" lvl="2" indent="0" rtl="0">
              <a:lnSpc>
                <a:spcPct val="115000"/>
              </a:lnSpc>
              <a:spcBef>
                <a:spcPts val="0"/>
              </a:spcBef>
              <a:spcAft>
                <a:spcPts val="0"/>
              </a:spcAft>
              <a:buClr>
                <a:schemeClr val="dk1"/>
              </a:buClr>
              <a:buSzPts val="1200"/>
              <a:buFont typeface="Times New Roman"/>
              <a:buNone/>
            </a:pPr>
            <a:endParaRPr lang="hr-HR" sz="1200" dirty="0" smtClean="0">
              <a:latin typeface="Arial" panose="020B0604020202020204" pitchFamily="34" charset="0"/>
              <a:ea typeface="Times New Roman"/>
              <a:cs typeface="Arial" panose="020B0604020202020204" pitchFamily="34" charset="0"/>
              <a:sym typeface="Times New Roman"/>
            </a:endParaRPr>
          </a:p>
          <a:p>
            <a:pPr marL="0" lvl="2" indent="0" rtl="0">
              <a:lnSpc>
                <a:spcPct val="115000"/>
              </a:lnSpc>
              <a:spcBef>
                <a:spcPts val="0"/>
              </a:spcBef>
              <a:spcAft>
                <a:spcPts val="0"/>
              </a:spcAft>
              <a:buClr>
                <a:schemeClr val="dk1"/>
              </a:buClr>
              <a:buSzPts val="1200"/>
              <a:buFont typeface="Times New Roman"/>
              <a:buNone/>
            </a:pPr>
            <a:endParaRPr lang="hr-HR" sz="1200" dirty="0" smtClean="0">
              <a:latin typeface="Arial" panose="020B0604020202020204" pitchFamily="34" charset="0"/>
              <a:ea typeface="Times New Roman"/>
              <a:cs typeface="Arial" panose="020B0604020202020204" pitchFamily="34" charset="0"/>
              <a:sym typeface="Times New Roman"/>
            </a:endParaRPr>
          </a:p>
          <a:p>
            <a:pPr marL="0" lvl="2" indent="0" rtl="0">
              <a:lnSpc>
                <a:spcPct val="115000"/>
              </a:lnSpc>
              <a:spcBef>
                <a:spcPts val="0"/>
              </a:spcBef>
              <a:spcAft>
                <a:spcPts val="0"/>
              </a:spcAft>
              <a:buClr>
                <a:schemeClr val="dk1"/>
              </a:buClr>
              <a:buSzPts val="1200"/>
              <a:buFont typeface="Times New Roman"/>
              <a:buNone/>
            </a:pPr>
            <a:endParaRPr sz="1200"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54812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5997" y="474661"/>
            <a:ext cx="4500563" cy="2017712"/>
          </a:xfrm>
          <a:prstGeom prst="rect">
            <a:avLst/>
          </a:prstGeom>
        </p:spPr>
        <p:txBody>
          <a:bodyPr anchor="ctr">
            <a:normAutofit/>
          </a:bodyPr>
          <a:lstStyle>
            <a:lvl1pPr algn="ctr">
              <a:defRPr sz="4000"/>
            </a:lvl1pPr>
          </a:lstStyle>
          <a:p>
            <a:r>
              <a:rPr lang="en-US" dirty="0" smtClean="0"/>
              <a:t>Click to edit Master title style</a:t>
            </a:r>
            <a:endParaRPr lang="en-GB" dirty="0"/>
          </a:p>
        </p:txBody>
      </p:sp>
      <p:sp>
        <p:nvSpPr>
          <p:cNvPr id="3" name="Subtitle 2"/>
          <p:cNvSpPr>
            <a:spLocks noGrp="1"/>
          </p:cNvSpPr>
          <p:nvPr>
            <p:ph type="subTitle" idx="1"/>
          </p:nvPr>
        </p:nvSpPr>
        <p:spPr>
          <a:xfrm>
            <a:off x="1885946" y="3141663"/>
            <a:ext cx="5300663" cy="1241425"/>
          </a:xfrm>
          <a:prstGeom prst="rect">
            <a:avLst/>
          </a:prstGeom>
          <a:solidFill>
            <a:schemeClr val="bg1">
              <a:alpha val="55000"/>
            </a:schemeClr>
          </a:solidFill>
        </p:spPr>
        <p:txBody>
          <a:bodyPr anchor="ct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cxnSp>
        <p:nvCxnSpPr>
          <p:cNvPr id="8" name="Google Shape;66;p13"/>
          <p:cNvCxnSpPr/>
          <p:nvPr userDrawn="1"/>
        </p:nvCxnSpPr>
        <p:spPr>
          <a:xfrm>
            <a:off x="2064277" y="2809068"/>
            <a:ext cx="4944000" cy="15900"/>
          </a:xfrm>
          <a:prstGeom prst="straightConnector1">
            <a:avLst/>
          </a:prstGeom>
          <a:noFill/>
          <a:ln w="38100" cap="flat" cmpd="sng">
            <a:solidFill>
              <a:srgbClr val="E69138"/>
            </a:solidFill>
            <a:prstDash val="solid"/>
            <a:round/>
            <a:headEnd type="none" w="med" len="med"/>
            <a:tailEnd type="none" w="med" len="med"/>
          </a:ln>
        </p:spPr>
      </p:cxnSp>
      <p:pic>
        <p:nvPicPr>
          <p:cNvPr id="6" name="Google Shape;128;p27"/>
          <p:cNvPicPr preferRelativeResize="0"/>
          <p:nvPr userDrawn="1"/>
        </p:nvPicPr>
        <p:blipFill>
          <a:blip r:embed="rId3">
            <a:extLst>
              <a:ext uri="{28A0092B-C50C-407E-A947-70E740481C1C}">
                <a14:useLocalDpi xmlns:a14="http://schemas.microsoft.com/office/drawing/2010/main" val="0"/>
              </a:ext>
            </a:extLst>
          </a:blip>
          <a:stretch>
            <a:fillRect/>
          </a:stretch>
        </p:blipFill>
        <p:spPr>
          <a:xfrm>
            <a:off x="76200" y="77391"/>
            <a:ext cx="714375" cy="683418"/>
          </a:xfrm>
          <a:prstGeom prst="rect">
            <a:avLst/>
          </a:prstGeom>
          <a:noFill/>
          <a:ln>
            <a:noFill/>
          </a:ln>
        </p:spPr>
      </p:pic>
    </p:spTree>
    <p:extLst>
      <p:ext uri="{BB962C8B-B14F-4D97-AF65-F5344CB8AC3E}">
        <p14:creationId xmlns:p14="http://schemas.microsoft.com/office/powerpoint/2010/main" val="18490015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pic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097280" y="126712"/>
            <a:ext cx="8046720" cy="584775"/>
          </a:xfrm>
          <a:prstGeom prst="rect">
            <a:avLst/>
          </a:prstGeom>
        </p:spPr>
        <p:txBody>
          <a:bodyPr>
            <a:spAutoFit/>
          </a:body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317241" y="1092200"/>
            <a:ext cx="8602922" cy="3768725"/>
          </a:xfrm>
          <a:prstGeom prst="rect">
            <a:avLst/>
          </a:prstGeom>
          <a:solidFill>
            <a:srgbClr val="FFFFFF">
              <a:alpha val="55000"/>
            </a:srgbClr>
          </a:solidFill>
        </p:spPr>
        <p:txBody>
          <a:bodyPr tIns="182880">
            <a:normAutofit/>
          </a:bodyPr>
          <a:lstStyle>
            <a:lvl1pPr marL="0" indent="0">
              <a:buNone/>
              <a:defRPr sz="2400"/>
            </a:lvl1pPr>
            <a:lvl2pPr marL="228600">
              <a:defRPr sz="1800"/>
            </a:lvl2pPr>
          </a:lstStyle>
          <a:p>
            <a:pPr lvl="0"/>
            <a:r>
              <a:rPr lang="en-US" dirty="0" smtClean="0"/>
              <a:t>Edit Master text styles</a:t>
            </a:r>
          </a:p>
          <a:p>
            <a:pPr lvl="1"/>
            <a:r>
              <a:rPr lang="en-US" dirty="0" smtClean="0"/>
              <a:t>Second level</a:t>
            </a:r>
          </a:p>
        </p:txBody>
      </p:sp>
    </p:spTree>
    <p:extLst>
      <p:ext uri="{BB962C8B-B14F-4D97-AF65-F5344CB8AC3E}">
        <p14:creationId xmlns:p14="http://schemas.microsoft.com/office/powerpoint/2010/main" val="27975747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ictu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0"/>
          </p:nvPr>
        </p:nvSpPr>
        <p:spPr>
          <a:xfrm>
            <a:off x="317241" y="1092200"/>
            <a:ext cx="8602922" cy="3768725"/>
          </a:xfrm>
          <a:prstGeom prst="rect">
            <a:avLst/>
          </a:prstGeom>
          <a:solidFill>
            <a:srgbClr val="FFFFFF">
              <a:alpha val="55000"/>
            </a:srgbClr>
          </a:solidFill>
        </p:spPr>
        <p:txBody>
          <a:bodyPr tIns="182880">
            <a:normAutofit/>
          </a:bodyPr>
          <a:lstStyle>
            <a:lvl1pPr marL="0" indent="0">
              <a:buNone/>
              <a:defRPr sz="2400"/>
            </a:lvl1pPr>
            <a:lvl2pPr marL="228600">
              <a:defRPr sz="1800"/>
            </a:lvl2pPr>
          </a:lstStyle>
          <a:p>
            <a:pPr lvl="0"/>
            <a:r>
              <a:rPr lang="en-US" dirty="0" smtClean="0"/>
              <a:t>Edit Master text styles</a:t>
            </a:r>
          </a:p>
          <a:p>
            <a:pPr lvl="1"/>
            <a:r>
              <a:rPr lang="en-US" dirty="0" smtClean="0"/>
              <a:t>Second level</a:t>
            </a:r>
          </a:p>
        </p:txBody>
      </p:sp>
      <p:sp>
        <p:nvSpPr>
          <p:cNvPr id="4" name="Title Placeholder 1"/>
          <p:cNvSpPr>
            <a:spLocks noGrp="1"/>
          </p:cNvSpPr>
          <p:nvPr>
            <p:ph type="title"/>
          </p:nvPr>
        </p:nvSpPr>
        <p:spPr>
          <a:xfrm>
            <a:off x="1057275" y="126712"/>
            <a:ext cx="8086725" cy="584775"/>
          </a:xfrm>
          <a:prstGeom prst="rect">
            <a:avLst/>
          </a:prstGeom>
          <a:solidFill>
            <a:srgbClr val="FFFFFF">
              <a:alpha val="55000"/>
            </a:srgbClr>
          </a:solidFill>
          <a:ln>
            <a:noFill/>
          </a:ln>
        </p:spPr>
        <p:txBody>
          <a:bodyPr vert="horz" lIns="91440" tIns="45720" rIns="91440" bIns="45720" rtlCol="0" anchor="t">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14191571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ackground pictu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57275" y="126712"/>
            <a:ext cx="8086725" cy="584775"/>
          </a:xfrm>
          <a:prstGeom prst="rect">
            <a:avLst/>
          </a:prstGeom>
          <a:solidFill>
            <a:srgbClr val="FFFFFF">
              <a:alpha val="55000"/>
            </a:srgbClr>
          </a:solidFill>
          <a:ln>
            <a:noFill/>
          </a:ln>
        </p:spPr>
        <p:txBody>
          <a:bodyPr vert="horz" lIns="91440" tIns="45720" rIns="91440" bIns="45720" rtlCol="0" anchor="t">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2882537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pictur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p:cNvSpPr>
            <a:spLocks noGrp="1"/>
          </p:cNvSpPr>
          <p:nvPr>
            <p:ph type="body" sz="quarter" idx="10"/>
          </p:nvPr>
        </p:nvSpPr>
        <p:spPr>
          <a:xfrm>
            <a:off x="317241" y="1092200"/>
            <a:ext cx="8602922" cy="3768725"/>
          </a:xfrm>
          <a:prstGeom prst="rect">
            <a:avLst/>
          </a:prstGeom>
          <a:solidFill>
            <a:srgbClr val="FFFFFF">
              <a:alpha val="55000"/>
            </a:srgbClr>
          </a:solidFill>
        </p:spPr>
        <p:txBody>
          <a:bodyPr tIns="182880">
            <a:normAutofit/>
          </a:bodyPr>
          <a:lstStyle>
            <a:lvl1pPr marL="0" indent="0">
              <a:buNone/>
              <a:defRPr sz="2400"/>
            </a:lvl1pPr>
            <a:lvl2pPr marL="228600">
              <a:defRPr sz="1800"/>
            </a:lvl2pPr>
          </a:lstStyle>
          <a:p>
            <a:pPr lvl="0"/>
            <a:r>
              <a:rPr lang="en-US" dirty="0" smtClean="0"/>
              <a:t>Edit Master text styles</a:t>
            </a:r>
          </a:p>
          <a:p>
            <a:pPr lvl="1"/>
            <a:r>
              <a:rPr lang="en-US" dirty="0" smtClean="0"/>
              <a:t>Second level</a:t>
            </a:r>
          </a:p>
        </p:txBody>
      </p:sp>
      <p:sp>
        <p:nvSpPr>
          <p:cNvPr id="5" name="Title Placeholder 1"/>
          <p:cNvSpPr>
            <a:spLocks noGrp="1"/>
          </p:cNvSpPr>
          <p:nvPr>
            <p:ph type="title"/>
          </p:nvPr>
        </p:nvSpPr>
        <p:spPr>
          <a:xfrm>
            <a:off x="1057275" y="126712"/>
            <a:ext cx="8086725" cy="584775"/>
          </a:xfrm>
          <a:prstGeom prst="rect">
            <a:avLst/>
          </a:prstGeom>
          <a:solidFill>
            <a:srgbClr val="FFFFFF">
              <a:alpha val="55000"/>
            </a:srgbClr>
          </a:solidFill>
          <a:ln>
            <a:noFill/>
          </a:ln>
        </p:spPr>
        <p:txBody>
          <a:bodyPr vert="horz" lIns="91440" tIns="45720" rIns="91440" bIns="45720" rtlCol="0" anchor="t">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5572616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ground pictur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57275" y="126712"/>
            <a:ext cx="8086725" cy="584775"/>
          </a:xfrm>
          <a:prstGeom prst="rect">
            <a:avLst/>
          </a:prstGeom>
          <a:solidFill>
            <a:srgbClr val="FFFFFF">
              <a:alpha val="55000"/>
            </a:srgbClr>
          </a:solidFill>
          <a:ln>
            <a:noFill/>
          </a:ln>
        </p:spPr>
        <p:txBody>
          <a:bodyPr vert="horz" lIns="91440" tIns="45720" rIns="91440" bIns="45720" rtlCol="0" anchor="t">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35146336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1" y="182552"/>
            <a:ext cx="8046720" cy="461665"/>
          </a:xfrm>
          <a:prstGeom prst="rect">
            <a:avLst/>
          </a:prstGeom>
        </p:spPr>
        <p:txBody>
          <a:bodyPr>
            <a:spAutoFit/>
          </a:bodyPr>
          <a:lstStyle>
            <a:lvl1pPr>
              <a:defRPr sz="2400"/>
            </a:lvl1pPr>
          </a:lstStyle>
          <a:p>
            <a:r>
              <a:rPr lang="en-US" dirty="0" smtClean="0"/>
              <a:t>Click to edit Master title style</a:t>
            </a:r>
            <a:endParaRPr lang="en-GB" dirty="0"/>
          </a:p>
        </p:txBody>
      </p:sp>
    </p:spTree>
    <p:extLst>
      <p:ext uri="{BB962C8B-B14F-4D97-AF65-F5344CB8AC3E}">
        <p14:creationId xmlns:p14="http://schemas.microsoft.com/office/powerpoint/2010/main" val="31706000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content and pictur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74320" y="1097280"/>
            <a:ext cx="4114800" cy="3657600"/>
          </a:xfrm>
          <a:prstGeom prst="rect">
            <a:avLst/>
          </a:prstGeom>
          <a:solidFill>
            <a:srgbClr val="FFFFFF">
              <a:alpha val="54902"/>
            </a:srgbClr>
          </a:solidFill>
        </p:spPr>
        <p:txBody>
          <a:bodyPr tIns="182880">
            <a:normAutofit/>
          </a:bodyPr>
          <a:lstStyle>
            <a:lvl1pPr>
              <a:defRPr sz="1800"/>
            </a:lvl1pPr>
            <a:lvl2pPr>
              <a:defRPr sz="1600"/>
            </a:lvl2pPr>
            <a:lvl3pPr>
              <a:spcAft>
                <a:spcPts val="0"/>
              </a:spcAft>
              <a:defRPr sz="1400"/>
            </a:lvl3pPr>
          </a:lstStyle>
          <a:p>
            <a:pPr lvl="0"/>
            <a:r>
              <a:rPr lang="en-US" dirty="0" smtClean="0"/>
              <a:t>Edit Master text styles</a:t>
            </a:r>
          </a:p>
          <a:p>
            <a:pPr lvl="1"/>
            <a:r>
              <a:rPr lang="en-US" dirty="0" smtClean="0"/>
              <a:t>Second level</a:t>
            </a:r>
          </a:p>
          <a:p>
            <a:pPr lvl="2"/>
            <a:r>
              <a:rPr lang="en-US" dirty="0" smtClean="0"/>
              <a:t>Third level</a:t>
            </a:r>
          </a:p>
        </p:txBody>
      </p:sp>
      <p:sp>
        <p:nvSpPr>
          <p:cNvPr id="4" name="Title 1"/>
          <p:cNvSpPr>
            <a:spLocks noGrp="1"/>
          </p:cNvSpPr>
          <p:nvPr>
            <p:ph type="title"/>
          </p:nvPr>
        </p:nvSpPr>
        <p:spPr>
          <a:xfrm>
            <a:off x="1097281" y="182552"/>
            <a:ext cx="8046720" cy="461665"/>
          </a:xfrm>
          <a:prstGeom prst="rect">
            <a:avLst/>
          </a:prstGeom>
        </p:spPr>
        <p:txBody>
          <a:bodyPr>
            <a:spAutoFit/>
          </a:bodyPr>
          <a:lstStyle>
            <a:lvl1pPr>
              <a:defRPr sz="2400"/>
            </a:lvl1pPr>
          </a:lstStyle>
          <a:p>
            <a:r>
              <a:rPr lang="en-US" dirty="0" smtClean="0"/>
              <a:t>Click to edit Master title style</a:t>
            </a:r>
            <a:endParaRPr lang="en-GB" dirty="0"/>
          </a:p>
        </p:txBody>
      </p:sp>
    </p:spTree>
    <p:extLst>
      <p:ext uri="{BB962C8B-B14F-4D97-AF65-F5344CB8AC3E}">
        <p14:creationId xmlns:p14="http://schemas.microsoft.com/office/powerpoint/2010/main" val="27054686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Google Shape;128;p27"/>
          <p:cNvPicPr preferRelativeResize="0"/>
          <p:nvPr userDrawn="1"/>
        </p:nvPicPr>
        <p:blipFill>
          <a:blip r:embed="rId10">
            <a:extLst>
              <a:ext uri="{28A0092B-C50C-407E-A947-70E740481C1C}">
                <a14:useLocalDpi xmlns:a14="http://schemas.microsoft.com/office/drawing/2010/main" val="0"/>
              </a:ext>
            </a:extLst>
          </a:blip>
          <a:stretch>
            <a:fillRect/>
          </a:stretch>
        </p:blipFill>
        <p:spPr>
          <a:xfrm>
            <a:off x="76200" y="77391"/>
            <a:ext cx="714375" cy="683418"/>
          </a:xfrm>
          <a:prstGeom prst="rect">
            <a:avLst/>
          </a:prstGeom>
          <a:noFill/>
          <a:ln>
            <a:noFill/>
          </a:ln>
        </p:spPr>
      </p:pic>
      <p:sp>
        <p:nvSpPr>
          <p:cNvPr id="5" name="Title Placeholder 1"/>
          <p:cNvSpPr>
            <a:spLocks noGrp="1"/>
          </p:cNvSpPr>
          <p:nvPr>
            <p:ph type="title"/>
          </p:nvPr>
        </p:nvSpPr>
        <p:spPr>
          <a:xfrm>
            <a:off x="1057275" y="126712"/>
            <a:ext cx="8086725" cy="584775"/>
          </a:xfrm>
          <a:prstGeom prst="rect">
            <a:avLst/>
          </a:prstGeom>
          <a:solidFill>
            <a:srgbClr val="FFFFFF">
              <a:alpha val="55000"/>
            </a:srgbClr>
          </a:solidFill>
          <a:ln>
            <a:noFill/>
          </a:ln>
        </p:spPr>
        <p:txBody>
          <a:bodyPr vert="horz" lIns="91440" tIns="45720" rIns="91440" bIns="45720" rtlCol="0" anchor="t">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381420413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77" r:id="rId4"/>
    <p:sldLayoutId id="2147483675" r:id="rId5"/>
    <p:sldLayoutId id="2147483676" r:id="rId6"/>
    <p:sldLayoutId id="2147483662" r:id="rId7"/>
    <p:sldLayoutId id="2147483666" r:id="rId8"/>
  </p:sldLayoutIdLst>
  <p:timing>
    <p:tnLst>
      <p:par>
        <p:cTn id="1" dur="indefinite" restart="never" nodeType="tmRoot"/>
      </p:par>
    </p:tnLst>
  </p:timing>
  <p:txStyles>
    <p:titleStyle>
      <a:lvl1pPr algn="l" defTabSz="914400" rtl="0" eaLnBrk="1" latinLnBrk="0" hangingPunct="1">
        <a:lnSpc>
          <a:spcPct val="100000"/>
        </a:lnSpc>
        <a:spcBef>
          <a:spcPct val="0"/>
        </a:spcBef>
        <a:buNone/>
        <a:defRPr sz="32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9.jpeg"/><Relationship Id="rId5"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61"/>
        <p:cNvGrpSpPr/>
        <p:nvPr/>
      </p:nvGrpSpPr>
      <p:grpSpPr>
        <a:xfrm>
          <a:off x="0" y="0"/>
          <a:ext cx="0" cy="0"/>
          <a:chOff x="0" y="0"/>
          <a:chExt cx="0" cy="0"/>
        </a:xfrm>
      </p:grpSpPr>
      <p:sp>
        <p:nvSpPr>
          <p:cNvPr id="2" name="Title 1"/>
          <p:cNvSpPr>
            <a:spLocks noGrp="1"/>
          </p:cNvSpPr>
          <p:nvPr>
            <p:ph type="ctrTitle"/>
          </p:nvPr>
        </p:nvSpPr>
        <p:spPr/>
        <p:txBody>
          <a:bodyPr/>
          <a:lstStyle/>
          <a:p>
            <a:pPr lvl="0"/>
            <a:r>
              <a:rPr lang="en-GB" dirty="0">
                <a:ea typeface="Times New Roman"/>
                <a:cs typeface="Arial" panose="020B0604020202020204" pitchFamily="34" charset="0"/>
                <a:sym typeface="Times New Roman"/>
              </a:rPr>
              <a:t>Transboundary Conservation </a:t>
            </a:r>
            <a:r>
              <a:rPr lang="en-GB" dirty="0" smtClean="0">
                <a:ea typeface="Times New Roman"/>
                <a:cs typeface="Arial" panose="020B0604020202020204" pitchFamily="34" charset="0"/>
                <a:sym typeface="Times New Roman"/>
              </a:rPr>
              <a:t>Areas</a:t>
            </a:r>
            <a:endParaRPr lang="en-GB" dirty="0"/>
          </a:p>
        </p:txBody>
      </p:sp>
      <p:sp>
        <p:nvSpPr>
          <p:cNvPr id="12" name="Subtitle 5"/>
          <p:cNvSpPr>
            <a:spLocks noGrp="1"/>
          </p:cNvSpPr>
          <p:nvPr>
            <p:ph type="subTitle" idx="1"/>
          </p:nvPr>
        </p:nvSpPr>
        <p:spPr/>
        <p:txBody>
          <a:bodyPr/>
          <a:lstStyle/>
          <a:p>
            <a:r>
              <a:rPr lang="en-GB" dirty="0" smtClean="0"/>
              <a:t>Lesson 2: Typology of Transboundary Conservation Areas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aphicFrame>
        <p:nvGraphicFramePr>
          <p:cNvPr id="215" name="Google Shape;215;p25"/>
          <p:cNvGraphicFramePr/>
          <p:nvPr>
            <p:extLst>
              <p:ext uri="{D42A27DB-BD31-4B8C-83A1-F6EECF244321}">
                <p14:modId xmlns:p14="http://schemas.microsoft.com/office/powerpoint/2010/main" val="1018114328"/>
              </p:ext>
            </p:extLst>
          </p:nvPr>
        </p:nvGraphicFramePr>
        <p:xfrm>
          <a:off x="76979" y="903930"/>
          <a:ext cx="8996450" cy="4114650"/>
        </p:xfrm>
        <a:graphic>
          <a:graphicData uri="http://schemas.openxmlformats.org/drawingml/2006/table">
            <a:tbl>
              <a:tblPr>
                <a:noFill/>
                <a:tableStyleId>{6DA3E2F1-50B1-4261-9C20-9807C16D47D1}</a:tableStyleId>
              </a:tblPr>
              <a:tblGrid>
                <a:gridCol w="1854042">
                  <a:extLst>
                    <a:ext uri="{9D8B030D-6E8A-4147-A177-3AD203B41FA5}">
                      <a16:colId xmlns="" xmlns:a16="http://schemas.microsoft.com/office/drawing/2014/main" val="20000"/>
                    </a:ext>
                  </a:extLst>
                </a:gridCol>
                <a:gridCol w="7142408">
                  <a:extLst>
                    <a:ext uri="{9D8B030D-6E8A-4147-A177-3AD203B41FA5}">
                      <a16:colId xmlns="" xmlns:a16="http://schemas.microsoft.com/office/drawing/2014/main" val="20001"/>
                    </a:ext>
                  </a:extLst>
                </a:gridCol>
              </a:tblGrid>
              <a:tr h="395786">
                <a:tc>
                  <a:txBody>
                    <a:bodyPr/>
                    <a:lstStyle/>
                    <a:p>
                      <a:pPr marL="0" lvl="0" indent="0" algn="ctr">
                        <a:spcBef>
                          <a:spcPts val="0"/>
                        </a:spcBef>
                        <a:spcAft>
                          <a:spcPts val="0"/>
                        </a:spcAft>
                        <a:buNone/>
                      </a:pPr>
                      <a:r>
                        <a:rPr lang="en" sz="1600" b="1" dirty="0" smtClean="0">
                          <a:latin typeface="Arial" panose="020B0604020202020204" pitchFamily="34" charset="0"/>
                          <a:ea typeface="Times New Roman"/>
                          <a:cs typeface="Arial" panose="020B0604020202020204" pitchFamily="34" charset="0"/>
                          <a:sym typeface="Times New Roman"/>
                        </a:rPr>
                        <a:t>Model</a:t>
                      </a:r>
                      <a:endParaRPr sz="16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DBAB">
                        <a:alpha val="84000"/>
                      </a:srgbClr>
                    </a:solidFill>
                  </a:tcPr>
                </a:tc>
                <a:tc>
                  <a:txBody>
                    <a:bodyPr/>
                    <a:lstStyle/>
                    <a:p>
                      <a:pPr marL="0" lvl="0" indent="0" algn="ctr">
                        <a:spcBef>
                          <a:spcPts val="0"/>
                        </a:spcBef>
                        <a:spcAft>
                          <a:spcPts val="0"/>
                        </a:spcAft>
                        <a:buNone/>
                      </a:pPr>
                      <a:r>
                        <a:rPr lang="en-US" sz="1600" b="1" dirty="0" smtClean="0">
                          <a:latin typeface="Arial" panose="020B0604020202020204" pitchFamily="34" charset="0"/>
                          <a:ea typeface="Times New Roman"/>
                          <a:cs typeface="Arial" panose="020B0604020202020204" pitchFamily="34" charset="0"/>
                          <a:sym typeface="Times New Roman"/>
                        </a:rPr>
                        <a:t>Description</a:t>
                      </a:r>
                      <a:endParaRPr sz="16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DBAB">
                        <a:alpha val="84000"/>
                      </a:srgbClr>
                    </a:solidFill>
                  </a:tcPr>
                </a:tc>
                <a:extLst>
                  <a:ext uri="{0D108BD9-81ED-4DB2-BD59-A6C34878D82A}">
                    <a16:rowId xmlns="" xmlns:a16="http://schemas.microsoft.com/office/drawing/2014/main" val="10000"/>
                  </a:ext>
                </a:extLst>
              </a:tr>
              <a:tr h="848144">
                <a:tc>
                  <a:txBody>
                    <a:bodyPr/>
                    <a:lstStyle/>
                    <a:p>
                      <a:pPr marL="0" lvl="0" indent="0">
                        <a:spcBef>
                          <a:spcPts val="0"/>
                        </a:spcBef>
                        <a:spcAft>
                          <a:spcPts val="0"/>
                        </a:spcAft>
                        <a:buNone/>
                      </a:pPr>
                      <a:r>
                        <a:rPr lang="en-US" sz="1600" b="1" dirty="0" smtClean="0">
                          <a:latin typeface="Arial" panose="020B0604020202020204" pitchFamily="34" charset="0"/>
                          <a:ea typeface="Times New Roman"/>
                          <a:cs typeface="Arial" panose="020B0604020202020204" pitchFamily="34" charset="0"/>
                          <a:sym typeface="Times New Roman"/>
                        </a:rPr>
                        <a:t>Communication or Information sharing</a:t>
                      </a:r>
                      <a:endParaRPr sz="16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285750" lvl="0" indent="-285750">
                        <a:spcBef>
                          <a:spcPts val="0"/>
                        </a:spcBef>
                        <a:spcAft>
                          <a:spcPts val="0"/>
                        </a:spcAft>
                        <a:buFont typeface="Wingdings" panose="05000000000000000000" pitchFamily="2" charset="2"/>
                        <a:buChar char="§"/>
                      </a:pPr>
                      <a:r>
                        <a:rPr lang="en" sz="1400" dirty="0" smtClean="0">
                          <a:latin typeface="Arial" panose="020B0604020202020204" pitchFamily="34" charset="0"/>
                          <a:ea typeface="Times New Roman"/>
                          <a:cs typeface="Arial" panose="020B0604020202020204" pitchFamily="34" charset="0"/>
                          <a:sym typeface="Times New Roman"/>
                        </a:rPr>
                        <a:t>Regular communication on actions, problems, opportunities or other</a:t>
                      </a:r>
                      <a:r>
                        <a:rPr lang="en" sz="1400" baseline="0" dirty="0" smtClean="0">
                          <a:latin typeface="Arial" panose="020B0604020202020204" pitchFamily="34" charset="0"/>
                          <a:ea typeface="Times New Roman"/>
                          <a:cs typeface="Arial" panose="020B0604020202020204" pitchFamily="34" charset="0"/>
                          <a:sym typeface="Times New Roman"/>
                        </a:rPr>
                        <a:t> relevant issues</a:t>
                      </a:r>
                    </a:p>
                    <a:p>
                      <a:pPr marL="285750" lvl="0" indent="-285750">
                        <a:spcBef>
                          <a:spcPts val="0"/>
                        </a:spcBef>
                        <a:spcAft>
                          <a:spcPts val="0"/>
                        </a:spcAft>
                        <a:buFont typeface="Wingdings" panose="05000000000000000000" pitchFamily="2" charset="2"/>
                        <a:buChar char="§"/>
                      </a:pPr>
                      <a:r>
                        <a:rPr lang="en" sz="1400" baseline="0" dirty="0" smtClean="0">
                          <a:latin typeface="Arial" panose="020B0604020202020204" pitchFamily="34" charset="0"/>
                          <a:ea typeface="Times New Roman"/>
                          <a:cs typeface="Arial" panose="020B0604020202020204" pitchFamily="34" charset="0"/>
                          <a:sym typeface="Times New Roman"/>
                        </a:rPr>
                        <a:t>Regular sharing of information, e.g. notifying about various management actions in a particular site</a:t>
                      </a:r>
                      <a:endParaRPr sz="14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1"/>
                  </a:ext>
                </a:extLst>
              </a:tr>
              <a:tr h="763327">
                <a:tc>
                  <a:txBody>
                    <a:bodyPr/>
                    <a:lstStyle/>
                    <a:p>
                      <a:pPr marL="0" lvl="0" indent="0">
                        <a:spcBef>
                          <a:spcPts val="0"/>
                        </a:spcBef>
                        <a:spcAft>
                          <a:spcPts val="0"/>
                        </a:spcAft>
                        <a:buNone/>
                      </a:pPr>
                      <a:r>
                        <a:rPr lang="en-US" sz="1600" b="1" dirty="0" smtClean="0">
                          <a:latin typeface="Arial" panose="020B0604020202020204" pitchFamily="34" charset="0"/>
                          <a:ea typeface="Times New Roman"/>
                          <a:cs typeface="Arial" panose="020B0604020202020204" pitchFamily="34" charset="0"/>
                          <a:sym typeface="Times New Roman"/>
                        </a:rPr>
                        <a:t>Consultation</a:t>
                      </a:r>
                      <a:endParaRPr sz="16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285750" lvl="0" indent="-285750">
                        <a:spcBef>
                          <a:spcPts val="0"/>
                        </a:spcBef>
                        <a:spcAft>
                          <a:spcPts val="0"/>
                        </a:spcAft>
                        <a:buFont typeface="Wingdings" panose="05000000000000000000" pitchFamily="2" charset="2"/>
                        <a:buChar char="§"/>
                      </a:pPr>
                      <a:r>
                        <a:rPr lang="en" sz="1400" dirty="0" smtClean="0">
                          <a:latin typeface="Arial" panose="020B0604020202020204" pitchFamily="34" charset="0"/>
                          <a:ea typeface="Times New Roman"/>
                          <a:cs typeface="Arial" panose="020B0604020202020204" pitchFamily="34" charset="0"/>
                          <a:sym typeface="Times New Roman"/>
                        </a:rPr>
                        <a:t>Seeking opinion, feedback or advice from each other, e.g. on how to solve a problem, how to improve a management action, etc.</a:t>
                      </a:r>
                    </a:p>
                    <a:p>
                      <a:pPr marL="285750" lvl="0" indent="-285750">
                        <a:spcBef>
                          <a:spcPts val="0"/>
                        </a:spcBef>
                        <a:spcAft>
                          <a:spcPts val="0"/>
                        </a:spcAft>
                        <a:buFont typeface="Wingdings" panose="05000000000000000000" pitchFamily="2" charset="2"/>
                        <a:buChar char="§"/>
                      </a:pPr>
                      <a:r>
                        <a:rPr lang="en" sz="1400" dirty="0" smtClean="0">
                          <a:latin typeface="Arial" panose="020B0604020202020204" pitchFamily="34" charset="0"/>
                          <a:ea typeface="Times New Roman"/>
                          <a:cs typeface="Arial" panose="020B0604020202020204" pitchFamily="34" charset="0"/>
                          <a:sym typeface="Times New Roman"/>
                        </a:rPr>
                        <a:t>Cooperative process with the</a:t>
                      </a:r>
                      <a:r>
                        <a:rPr lang="en" sz="1400" baseline="0" dirty="0" smtClean="0">
                          <a:latin typeface="Arial" panose="020B0604020202020204" pitchFamily="34" charset="0"/>
                          <a:ea typeface="Times New Roman"/>
                          <a:cs typeface="Arial" panose="020B0604020202020204" pitchFamily="34" charset="0"/>
                          <a:sym typeface="Times New Roman"/>
                        </a:rPr>
                        <a:t> aim to harmonize management</a:t>
                      </a:r>
                      <a:endParaRPr sz="14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2"/>
                  </a:ext>
                </a:extLst>
              </a:tr>
              <a:tr h="961234">
                <a:tc>
                  <a:txBody>
                    <a:bodyPr/>
                    <a:lstStyle/>
                    <a:p>
                      <a:pPr marL="0" lvl="0" indent="0">
                        <a:spcBef>
                          <a:spcPts val="0"/>
                        </a:spcBef>
                        <a:spcAft>
                          <a:spcPts val="0"/>
                        </a:spcAft>
                        <a:buNone/>
                      </a:pPr>
                      <a:r>
                        <a:rPr lang="en-US" sz="1600" b="1" dirty="0" smtClean="0">
                          <a:latin typeface="Arial" panose="020B0604020202020204" pitchFamily="34" charset="0"/>
                          <a:ea typeface="Times New Roman"/>
                          <a:cs typeface="Arial" panose="020B0604020202020204" pitchFamily="34" charset="0"/>
                          <a:sym typeface="Times New Roman"/>
                        </a:rPr>
                        <a:t>Coordinated action</a:t>
                      </a:r>
                      <a:endParaRPr sz="16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285750" lvl="0" indent="-285750">
                        <a:spcBef>
                          <a:spcPts val="0"/>
                        </a:spcBef>
                        <a:spcAft>
                          <a:spcPts val="0"/>
                        </a:spcAft>
                        <a:buFont typeface="Wingdings" panose="05000000000000000000" pitchFamily="2" charset="2"/>
                        <a:buChar char="§"/>
                      </a:pPr>
                      <a:r>
                        <a:rPr lang="en" sz="1400" dirty="0" smtClean="0">
                          <a:latin typeface="Arial" panose="020B0604020202020204" pitchFamily="34" charset="0"/>
                          <a:ea typeface="Times New Roman"/>
                          <a:cs typeface="Arial" panose="020B0604020202020204" pitchFamily="34" charset="0"/>
                          <a:sym typeface="Times New Roman"/>
                        </a:rPr>
                        <a:t>Jointly coordinated</a:t>
                      </a:r>
                      <a:r>
                        <a:rPr lang="en" sz="1400" baseline="0" dirty="0" smtClean="0">
                          <a:latin typeface="Arial" panose="020B0604020202020204" pitchFamily="34" charset="0"/>
                          <a:ea typeface="Times New Roman"/>
                          <a:cs typeface="Arial" panose="020B0604020202020204" pitchFamily="34" charset="0"/>
                          <a:sym typeface="Times New Roman"/>
                        </a:rPr>
                        <a:t> management actions implemented w</a:t>
                      </a:r>
                      <a:r>
                        <a:rPr lang="hr-HR" sz="1400" baseline="0" dirty="0" smtClean="0">
                          <a:latin typeface="Arial" panose="020B0604020202020204" pitchFamily="34" charset="0"/>
                          <a:ea typeface="Times New Roman"/>
                          <a:cs typeface="Arial" panose="020B0604020202020204" pitchFamily="34" charset="0"/>
                          <a:sym typeface="Times New Roman"/>
                        </a:rPr>
                        <a:t>i</a:t>
                      </a:r>
                      <a:r>
                        <a:rPr lang="en" sz="1400" baseline="0" dirty="0" smtClean="0">
                          <a:latin typeface="Arial" panose="020B0604020202020204" pitchFamily="34" charset="0"/>
                          <a:ea typeface="Times New Roman"/>
                          <a:cs typeface="Arial" panose="020B0604020202020204" pitchFamily="34" charset="0"/>
                          <a:sym typeface="Times New Roman"/>
                        </a:rPr>
                        <a:t>thin the sovereign areas of each party, that contribute to the conservation goals of the entire transboundary ecosystem</a:t>
                      </a:r>
                    </a:p>
                    <a:p>
                      <a:pPr marL="285750" lvl="0" indent="-285750">
                        <a:spcBef>
                          <a:spcPts val="0"/>
                        </a:spcBef>
                        <a:spcAft>
                          <a:spcPts val="0"/>
                        </a:spcAft>
                        <a:buFont typeface="Wingdings" panose="05000000000000000000" pitchFamily="2" charset="2"/>
                        <a:buChar char="§"/>
                      </a:pPr>
                      <a:r>
                        <a:rPr lang="en" sz="1400" baseline="0" dirty="0" smtClean="0">
                          <a:latin typeface="Arial" panose="020B0604020202020204" pitchFamily="34" charset="0"/>
                          <a:ea typeface="Times New Roman"/>
                          <a:cs typeface="Arial" panose="020B0604020202020204" pitchFamily="34" charset="0"/>
                          <a:sym typeface="Times New Roman"/>
                        </a:rPr>
                        <a:t>Considered to be a form of cooperative management</a:t>
                      </a:r>
                      <a:endParaRPr sz="14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3"/>
                  </a:ext>
                </a:extLst>
              </a:tr>
              <a:tr h="848144">
                <a:tc>
                  <a:txBody>
                    <a:bodyPr/>
                    <a:lstStyle/>
                    <a:p>
                      <a:pPr marL="0" lvl="0" indent="0">
                        <a:spcBef>
                          <a:spcPts val="0"/>
                        </a:spcBef>
                        <a:spcAft>
                          <a:spcPts val="0"/>
                        </a:spcAft>
                        <a:buNone/>
                      </a:pPr>
                      <a:r>
                        <a:rPr lang="en-US" sz="1600" b="1" dirty="0" smtClean="0">
                          <a:latin typeface="Arial" panose="020B0604020202020204" pitchFamily="34" charset="0"/>
                          <a:ea typeface="Times New Roman"/>
                          <a:cs typeface="Arial" panose="020B0604020202020204" pitchFamily="34" charset="0"/>
                          <a:sym typeface="Times New Roman"/>
                        </a:rPr>
                        <a:t>Joint implementation of decisions</a:t>
                      </a:r>
                      <a:endParaRPr sz="16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285750" lvl="0" indent="-285750">
                        <a:spcBef>
                          <a:spcPts val="0"/>
                        </a:spcBef>
                        <a:spcAft>
                          <a:spcPts val="0"/>
                        </a:spcAft>
                        <a:buFont typeface="Wingdings" panose="05000000000000000000" pitchFamily="2" charset="2"/>
                        <a:buChar char="§"/>
                      </a:pPr>
                      <a:r>
                        <a:rPr lang="en" sz="1400" dirty="0" smtClean="0">
                          <a:latin typeface="Arial" panose="020B0604020202020204" pitchFamily="34" charset="0"/>
                          <a:ea typeface="Times New Roman"/>
                          <a:cs typeface="Arial" panose="020B0604020202020204" pitchFamily="34" charset="0"/>
                          <a:sym typeface="Times New Roman"/>
                        </a:rPr>
                        <a:t>Jointly</a:t>
                      </a:r>
                      <a:r>
                        <a:rPr lang="en" sz="1400" baseline="0" dirty="0" smtClean="0">
                          <a:latin typeface="Arial" panose="020B0604020202020204" pitchFamily="34" charset="0"/>
                          <a:ea typeface="Times New Roman"/>
                          <a:cs typeface="Arial" panose="020B0604020202020204" pitchFamily="34" charset="0"/>
                          <a:sym typeface="Times New Roman"/>
                        </a:rPr>
                        <a:t> coordinated and implemented management actions across the sovereign boundaries</a:t>
                      </a:r>
                    </a:p>
                    <a:p>
                      <a:pPr marL="285750" lvl="0" indent="-285750">
                        <a:spcBef>
                          <a:spcPts val="0"/>
                        </a:spcBef>
                        <a:spcAft>
                          <a:spcPts val="0"/>
                        </a:spcAft>
                        <a:buFont typeface="Wingdings" panose="05000000000000000000" pitchFamily="2" charset="2"/>
                        <a:buChar char="§"/>
                      </a:pPr>
                      <a:r>
                        <a:rPr lang="en" sz="1400" baseline="0" dirty="0" smtClean="0">
                          <a:latin typeface="Arial" panose="020B0604020202020204" pitchFamily="34" charset="0"/>
                          <a:ea typeface="Times New Roman"/>
                          <a:cs typeface="Arial" panose="020B0604020202020204" pitchFamily="34" charset="0"/>
                          <a:sym typeface="Times New Roman"/>
                        </a:rPr>
                        <a:t>Considered to be a form of cooperative management</a:t>
                      </a:r>
                      <a:endParaRPr sz="14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4"/>
                  </a:ext>
                </a:extLst>
              </a:tr>
            </a:tbl>
          </a:graphicData>
        </a:graphic>
      </p:graphicFrame>
      <p:sp>
        <p:nvSpPr>
          <p:cNvPr id="4" name="Title 3"/>
          <p:cNvSpPr>
            <a:spLocks noGrp="1"/>
          </p:cNvSpPr>
          <p:nvPr>
            <p:ph type="title"/>
          </p:nvPr>
        </p:nvSpPr>
        <p:spPr>
          <a:xfrm>
            <a:off x="1057275" y="126712"/>
            <a:ext cx="8086725" cy="461665"/>
          </a:xfrm>
        </p:spPr>
        <p:txBody>
          <a:bodyPr/>
          <a:lstStyle/>
          <a:p>
            <a:pPr lvl="0"/>
            <a:r>
              <a:rPr lang="en-US" sz="2400" dirty="0" smtClean="0">
                <a:sym typeface="Times New Roman"/>
              </a:rPr>
              <a:t>Summary: Models of Cooperation</a:t>
            </a:r>
            <a:endParaRPr lang="en-GB" sz="2400" dirty="0"/>
          </a:p>
        </p:txBody>
      </p:sp>
    </p:spTree>
    <p:extLst>
      <p:ext uri="{BB962C8B-B14F-4D97-AF65-F5344CB8AC3E}">
        <p14:creationId xmlns:p14="http://schemas.microsoft.com/office/powerpoint/2010/main" val="690053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0"/>
          <p:cNvSpPr txBox="1">
            <a:spLocks noGrp="1"/>
          </p:cNvSpPr>
          <p:nvPr>
            <p:ph type="title"/>
          </p:nvPr>
        </p:nvSpPr>
        <p:spPr>
          <a:xfrm>
            <a:off x="1057275" y="126712"/>
            <a:ext cx="8086725" cy="461665"/>
          </a:xfrm>
        </p:spPr>
        <p:txBody>
          <a:bodyPr/>
          <a:lstStyle/>
          <a:p>
            <a:pPr lvl="0"/>
            <a:r>
              <a:rPr lang="en-GB" sz="2400" dirty="0" smtClean="0">
                <a:sym typeface="Times New Roman"/>
              </a:rPr>
              <a:t>Typology of Transboundary Conservation Areas</a:t>
            </a:r>
            <a:endParaRPr lang="en-GB" sz="2400" dirty="0">
              <a:sym typeface="Times New Roman"/>
            </a:endParaRPr>
          </a:p>
        </p:txBody>
      </p:sp>
      <p:sp>
        <p:nvSpPr>
          <p:cNvPr id="153" name="Google Shape;153;p20"/>
          <p:cNvSpPr txBox="1"/>
          <p:nvPr/>
        </p:nvSpPr>
        <p:spPr>
          <a:xfrm>
            <a:off x="175704" y="2117353"/>
            <a:ext cx="3986249" cy="628200"/>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700" dirty="0">
                <a:latin typeface="Arial" panose="020B0604020202020204" pitchFamily="34" charset="0"/>
                <a:ea typeface="Times New Roman"/>
                <a:cs typeface="Arial" panose="020B0604020202020204" pitchFamily="34" charset="0"/>
                <a:sym typeface="Times New Roman"/>
              </a:rPr>
              <a:t>Transboundary Protected Area (TBPA)</a:t>
            </a:r>
            <a:endParaRPr sz="1700" dirty="0">
              <a:latin typeface="Arial" panose="020B0604020202020204" pitchFamily="34" charset="0"/>
              <a:ea typeface="Times New Roman"/>
              <a:cs typeface="Arial" panose="020B0604020202020204" pitchFamily="34" charset="0"/>
              <a:sym typeface="Times New Roman"/>
            </a:endParaRPr>
          </a:p>
          <a:p>
            <a:pPr marL="0" lvl="0" indent="0" algn="ctr" rtl="0">
              <a:spcBef>
                <a:spcPts val="0"/>
              </a:spcBef>
              <a:spcAft>
                <a:spcPts val="0"/>
              </a:spcAft>
              <a:buNone/>
            </a:pPr>
            <a:endParaRPr sz="1800" dirty="0">
              <a:latin typeface="Arial" panose="020B0604020202020204" pitchFamily="34" charset="0"/>
              <a:ea typeface="Times New Roman"/>
              <a:cs typeface="Arial" panose="020B0604020202020204" pitchFamily="34" charset="0"/>
              <a:sym typeface="Times New Roman"/>
            </a:endParaRPr>
          </a:p>
        </p:txBody>
      </p:sp>
      <p:sp>
        <p:nvSpPr>
          <p:cNvPr id="154" name="Google Shape;154;p20"/>
          <p:cNvSpPr txBox="1"/>
          <p:nvPr/>
        </p:nvSpPr>
        <p:spPr>
          <a:xfrm>
            <a:off x="175705" y="2813823"/>
            <a:ext cx="3986248" cy="670225"/>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700" dirty="0">
                <a:latin typeface="Arial" panose="020B0604020202020204" pitchFamily="34" charset="0"/>
                <a:ea typeface="Times New Roman"/>
                <a:cs typeface="Arial" panose="020B0604020202020204" pitchFamily="34" charset="0"/>
                <a:sym typeface="Times New Roman"/>
              </a:rPr>
              <a:t>Transboundary Conservation Landscape and/or Seascape (TBCL/S)</a:t>
            </a:r>
            <a:endParaRPr sz="1700" dirty="0">
              <a:latin typeface="Arial" panose="020B0604020202020204" pitchFamily="34" charset="0"/>
              <a:ea typeface="Times New Roman"/>
              <a:cs typeface="Arial" panose="020B0604020202020204" pitchFamily="34" charset="0"/>
              <a:sym typeface="Times New Roman"/>
            </a:endParaRPr>
          </a:p>
          <a:p>
            <a:pPr marL="0" lvl="0" indent="0" algn="ctr" rtl="0">
              <a:spcBef>
                <a:spcPts val="0"/>
              </a:spcBef>
              <a:spcAft>
                <a:spcPts val="0"/>
              </a:spcAft>
              <a:buNone/>
            </a:pPr>
            <a:endParaRPr sz="1800" dirty="0">
              <a:latin typeface="Arial" panose="020B0604020202020204" pitchFamily="34" charset="0"/>
              <a:ea typeface="Times New Roman"/>
              <a:cs typeface="Arial" panose="020B0604020202020204" pitchFamily="34" charset="0"/>
              <a:sym typeface="Times New Roman"/>
            </a:endParaRPr>
          </a:p>
        </p:txBody>
      </p:sp>
      <p:sp>
        <p:nvSpPr>
          <p:cNvPr id="155" name="Google Shape;155;p20"/>
          <p:cNvSpPr txBox="1"/>
          <p:nvPr/>
        </p:nvSpPr>
        <p:spPr>
          <a:xfrm>
            <a:off x="175704" y="3552318"/>
            <a:ext cx="3986248" cy="685800"/>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700" dirty="0">
                <a:latin typeface="Arial" panose="020B0604020202020204" pitchFamily="34" charset="0"/>
                <a:ea typeface="Times New Roman"/>
                <a:cs typeface="Arial" panose="020B0604020202020204" pitchFamily="34" charset="0"/>
                <a:sym typeface="Times New Roman"/>
              </a:rPr>
              <a:t>Transboundary Migration Conservation Area (TBMCA)</a:t>
            </a:r>
            <a:endParaRPr sz="1700" dirty="0">
              <a:latin typeface="Arial" panose="020B0604020202020204" pitchFamily="34" charset="0"/>
              <a:ea typeface="Times New Roman"/>
              <a:cs typeface="Arial" panose="020B0604020202020204" pitchFamily="34" charset="0"/>
              <a:sym typeface="Times New Roman"/>
            </a:endParaRPr>
          </a:p>
        </p:txBody>
      </p:sp>
      <p:sp>
        <p:nvSpPr>
          <p:cNvPr id="156" name="Google Shape;156;p20"/>
          <p:cNvSpPr txBox="1"/>
          <p:nvPr/>
        </p:nvSpPr>
        <p:spPr>
          <a:xfrm>
            <a:off x="175705" y="1363283"/>
            <a:ext cx="3986248" cy="685800"/>
          </a:xfrm>
          <a:prstGeom prst="rect">
            <a:avLst/>
          </a:prstGeom>
          <a:solidFill>
            <a:srgbClr val="FFC386">
              <a:alpha val="950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2200" b="1" dirty="0">
                <a:latin typeface="Arial" panose="020B0604020202020204" pitchFamily="34" charset="0"/>
                <a:ea typeface="Times New Roman"/>
                <a:cs typeface="Arial" panose="020B0604020202020204" pitchFamily="34" charset="0"/>
                <a:sym typeface="Times New Roman"/>
              </a:rPr>
              <a:t>Typology of </a:t>
            </a:r>
            <a:r>
              <a:rPr lang="en" sz="2200" b="1" dirty="0" smtClean="0">
                <a:latin typeface="Arial" panose="020B0604020202020204" pitchFamily="34" charset="0"/>
                <a:ea typeface="Times New Roman"/>
                <a:cs typeface="Arial" panose="020B0604020202020204" pitchFamily="34" charset="0"/>
                <a:sym typeface="Times New Roman"/>
              </a:rPr>
              <a:t>TBCAs</a:t>
            </a:r>
            <a:endParaRPr sz="2200" b="1" dirty="0">
              <a:latin typeface="Arial" panose="020B0604020202020204" pitchFamily="34" charset="0"/>
              <a:ea typeface="Times New Roman"/>
              <a:cs typeface="Arial" panose="020B0604020202020204" pitchFamily="34" charset="0"/>
              <a:sym typeface="Times New Roman"/>
            </a:endParaRPr>
          </a:p>
        </p:txBody>
      </p:sp>
      <p:sp>
        <p:nvSpPr>
          <p:cNvPr id="157" name="Google Shape;157;p20"/>
          <p:cNvSpPr txBox="1"/>
          <p:nvPr/>
        </p:nvSpPr>
        <p:spPr>
          <a:xfrm>
            <a:off x="175704" y="4306387"/>
            <a:ext cx="3986248" cy="628200"/>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700" b="1" dirty="0">
                <a:latin typeface="Arial" panose="020B0604020202020204" pitchFamily="34" charset="0"/>
                <a:ea typeface="Times New Roman"/>
                <a:cs typeface="Arial" panose="020B0604020202020204" pitchFamily="34" charset="0"/>
                <a:sym typeface="Times New Roman"/>
              </a:rPr>
              <a:t>Special Designation</a:t>
            </a:r>
            <a:endParaRPr sz="1700" b="1" dirty="0">
              <a:latin typeface="Arial" panose="020B0604020202020204" pitchFamily="34" charset="0"/>
              <a:ea typeface="Times New Roman"/>
              <a:cs typeface="Arial" panose="020B0604020202020204" pitchFamily="34" charset="0"/>
              <a:sym typeface="Times New Roman"/>
            </a:endParaRPr>
          </a:p>
          <a:p>
            <a:pPr marL="0" lvl="0" indent="0" algn="ctr" rtl="0">
              <a:lnSpc>
                <a:spcPct val="115000"/>
              </a:lnSpc>
              <a:spcBef>
                <a:spcPts val="0"/>
              </a:spcBef>
              <a:spcAft>
                <a:spcPts val="0"/>
              </a:spcAft>
              <a:buNone/>
            </a:pPr>
            <a:r>
              <a:rPr lang="en" sz="1700" dirty="0">
                <a:latin typeface="Arial" panose="020B0604020202020204" pitchFamily="34" charset="0"/>
                <a:ea typeface="Times New Roman"/>
                <a:cs typeface="Arial" panose="020B0604020202020204" pitchFamily="34" charset="0"/>
                <a:sym typeface="Times New Roman"/>
              </a:rPr>
              <a:t>Park for Peace</a:t>
            </a:r>
            <a:endParaRPr sz="1700" dirty="0">
              <a:latin typeface="Arial" panose="020B0604020202020204" pitchFamily="34" charset="0"/>
              <a:ea typeface="Times New Roman"/>
              <a:cs typeface="Arial" panose="020B0604020202020204" pitchFamily="34" charset="0"/>
              <a:sym typeface="Times New Roman"/>
            </a:endParaRPr>
          </a:p>
        </p:txBody>
      </p:sp>
      <p:sp>
        <p:nvSpPr>
          <p:cNvPr id="158" name="Google Shape;158;p20"/>
          <p:cNvSpPr txBox="1"/>
          <p:nvPr/>
        </p:nvSpPr>
        <p:spPr>
          <a:xfrm>
            <a:off x="4389265" y="1703975"/>
            <a:ext cx="4614454" cy="2742265"/>
          </a:xfrm>
          <a:prstGeom prst="rect">
            <a:avLst/>
          </a:prstGeom>
          <a:solidFill>
            <a:srgbClr val="FFFFFF">
              <a:alpha val="7883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hr-HR" sz="2200" b="1" dirty="0" smtClean="0">
                <a:solidFill>
                  <a:schemeClr val="dk1"/>
                </a:solidFill>
                <a:latin typeface="Arial" panose="020B0604020202020204" pitchFamily="34" charset="0"/>
                <a:ea typeface="Times New Roman"/>
                <a:cs typeface="Arial" panose="020B0604020202020204" pitchFamily="34" charset="0"/>
                <a:sym typeface="Times New Roman"/>
              </a:rPr>
              <a:t>Three common characteristics of </a:t>
            </a:r>
            <a:r>
              <a:rPr lang="en" sz="2200" b="1" dirty="0" smtClean="0">
                <a:solidFill>
                  <a:schemeClr val="dk1"/>
                </a:solidFill>
                <a:latin typeface="Arial" panose="020B0604020202020204" pitchFamily="34" charset="0"/>
                <a:ea typeface="Times New Roman"/>
                <a:cs typeface="Arial" panose="020B0604020202020204" pitchFamily="34" charset="0"/>
                <a:sym typeface="Times New Roman"/>
              </a:rPr>
              <a:t>T</a:t>
            </a:r>
            <a:r>
              <a:rPr lang="hr-HR" sz="2200" b="1" dirty="0" smtClean="0">
                <a:solidFill>
                  <a:schemeClr val="dk1"/>
                </a:solidFill>
                <a:latin typeface="Arial" panose="020B0604020202020204" pitchFamily="34" charset="0"/>
                <a:ea typeface="Times New Roman"/>
                <a:cs typeface="Arial" panose="020B0604020202020204" pitchFamily="34" charset="0"/>
                <a:sym typeface="Times New Roman"/>
              </a:rPr>
              <a:t>BCAs</a:t>
            </a:r>
            <a:r>
              <a:rPr lang="en" sz="2200" b="1"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sz="2200" b="1" dirty="0">
              <a:solidFill>
                <a:schemeClr val="dk1"/>
              </a:solidFill>
              <a:latin typeface="Arial" panose="020B0604020202020204" pitchFamily="34" charset="0"/>
              <a:ea typeface="Times New Roman"/>
              <a:cs typeface="Arial" panose="020B0604020202020204" pitchFamily="34" charset="0"/>
              <a:sym typeface="Times New Roman"/>
            </a:endParaRPr>
          </a:p>
          <a:p>
            <a:pPr marL="76200" marR="0" lvl="0" algn="l" rtl="0">
              <a:lnSpc>
                <a:spcPct val="115000"/>
              </a:lnSpc>
              <a:spcBef>
                <a:spcPts val="0"/>
              </a:spcBef>
              <a:spcAft>
                <a:spcPts val="0"/>
              </a:spcAft>
              <a:buClr>
                <a:schemeClr val="dk1"/>
              </a:buClr>
              <a:buSzPts val="2400"/>
            </a:pPr>
            <a:endParaRPr lang="hr-HR" sz="18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361950" marR="0" lvl="0" indent="-285750" algn="l" rtl="0">
              <a:lnSpc>
                <a:spcPct val="115000"/>
              </a:lnSpc>
              <a:spcBef>
                <a:spcPts val="0"/>
              </a:spcBef>
              <a:spcAft>
                <a:spcPts val="0"/>
              </a:spcAft>
              <a:buClr>
                <a:schemeClr val="dk1"/>
              </a:buClr>
              <a:buSzPts val="2400"/>
              <a:buFont typeface="Arial" panose="020B0604020202020204" pitchFamily="34" charset="0"/>
              <a:buChar char="•"/>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Cooperation</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 between two or more countries</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hr-HR" sz="18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361950" marR="0" lvl="0" indent="-285750" algn="l" rtl="0">
              <a:lnSpc>
                <a:spcPct val="115000"/>
              </a:lnSpc>
              <a:spcBef>
                <a:spcPts val="0"/>
              </a:spcBef>
              <a:spcAft>
                <a:spcPts val="0"/>
              </a:spcAft>
              <a:buClr>
                <a:schemeClr val="dk1"/>
              </a:buClr>
              <a:buSzPts val="2400"/>
              <a:buFont typeface="Arial" panose="020B0604020202020204" pitchFamily="34" charset="0"/>
              <a:buChar char="•"/>
            </a:pP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Existance of</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sz="1800" dirty="0">
                <a:solidFill>
                  <a:schemeClr val="dk1"/>
                </a:solidFill>
                <a:latin typeface="Arial" panose="020B0604020202020204" pitchFamily="34" charset="0"/>
                <a:ea typeface="Times New Roman"/>
                <a:cs typeface="Arial" panose="020B0604020202020204" pitchFamily="34" charset="0"/>
                <a:sym typeface="Times New Roman"/>
              </a:rPr>
              <a:t>international </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boundaries</a:t>
            </a:r>
            <a:endParaRPr lang="hr-HR" sz="1800" dirty="0">
              <a:solidFill>
                <a:schemeClr val="dk1"/>
              </a:solidFill>
              <a:latin typeface="Arial" panose="020B0604020202020204" pitchFamily="34" charset="0"/>
              <a:ea typeface="Times New Roman"/>
              <a:cs typeface="Arial" panose="020B0604020202020204" pitchFamily="34" charset="0"/>
              <a:sym typeface="Times New Roman"/>
            </a:endParaRPr>
          </a:p>
          <a:p>
            <a:pPr marL="361950" marR="0" lvl="0" indent="-285750" algn="l" rtl="0">
              <a:lnSpc>
                <a:spcPct val="115000"/>
              </a:lnSpc>
              <a:spcBef>
                <a:spcPts val="0"/>
              </a:spcBef>
              <a:spcAft>
                <a:spcPts val="0"/>
              </a:spcAft>
              <a:buClr>
                <a:schemeClr val="dk1"/>
              </a:buClr>
              <a:buSzPts val="2400"/>
              <a:buFont typeface="Arial" panose="020B0604020202020204" pitchFamily="34" charset="0"/>
              <a:buChar char="•"/>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Dedicat</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ion</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en" sz="1800" dirty="0">
                <a:solidFill>
                  <a:schemeClr val="dk1"/>
                </a:solidFill>
                <a:latin typeface="Arial" panose="020B0604020202020204" pitchFamily="34" charset="0"/>
                <a:ea typeface="Times New Roman"/>
                <a:cs typeface="Arial" panose="020B0604020202020204" pitchFamily="34" charset="0"/>
                <a:sym typeface="Times New Roman"/>
              </a:rPr>
              <a:t>to conservation goals </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9" name="Google Shape;99;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188"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p:txBody>
          <a:bodyPr/>
          <a:lstStyle/>
          <a:p>
            <a:pPr lvl="0"/>
            <a:r>
              <a:rPr lang="en-GB" dirty="0" smtClean="0">
                <a:sym typeface="Times New Roman"/>
              </a:rPr>
              <a:t>Transboundary Protected Areas (TBPA)</a:t>
            </a:r>
            <a:endParaRPr lang="en-GB" dirty="0">
              <a:sym typeface="Times New Roman"/>
            </a:endParaRPr>
          </a:p>
        </p:txBody>
      </p:sp>
      <p:pic>
        <p:nvPicPr>
          <p:cNvPr id="165" name="Google Shape;165;p21"/>
          <p:cNvPicPr preferRelativeResize="0"/>
          <p:nvPr/>
        </p:nvPicPr>
        <p:blipFill>
          <a:blip r:embed="rId3">
            <a:alphaModFix/>
          </a:blip>
          <a:stretch>
            <a:fillRect/>
          </a:stretch>
        </p:blipFill>
        <p:spPr>
          <a:xfrm>
            <a:off x="3191485" y="914425"/>
            <a:ext cx="5766986" cy="1962700"/>
          </a:xfrm>
          <a:prstGeom prst="rect">
            <a:avLst/>
          </a:prstGeom>
          <a:noFill/>
          <a:ln>
            <a:noFill/>
          </a:ln>
        </p:spPr>
      </p:pic>
      <p:sp>
        <p:nvSpPr>
          <p:cNvPr id="166" name="Google Shape;166;p21"/>
          <p:cNvSpPr txBox="1"/>
          <p:nvPr/>
        </p:nvSpPr>
        <p:spPr>
          <a:xfrm>
            <a:off x="275250" y="2381250"/>
            <a:ext cx="2677800" cy="548640"/>
          </a:xfrm>
          <a:prstGeom prst="rect">
            <a:avLst/>
          </a:prstGeom>
          <a:solidFill>
            <a:srgbClr val="FFE9CC">
              <a:alpha val="896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lnSpc>
                <a:spcPct val="115000"/>
              </a:lnSpc>
              <a:buNone/>
              <a:defRPr sz="1800">
                <a:solidFill>
                  <a:schemeClr val="dk1"/>
                </a:solidFill>
                <a:latin typeface="Times New Roman"/>
                <a:ea typeface="Times New Roman"/>
                <a:cs typeface="Times New Roman"/>
              </a:defRPr>
            </a:lvl1pPr>
          </a:lstStyle>
          <a:p>
            <a:r>
              <a:rPr lang="en" dirty="0">
                <a:latin typeface="Arial" panose="020B0604020202020204" pitchFamily="34" charset="0"/>
                <a:cs typeface="Arial" panose="020B0604020202020204" pitchFamily="34" charset="0"/>
                <a:sym typeface="Times New Roman"/>
              </a:rPr>
              <a:t>Protected </a:t>
            </a:r>
            <a:r>
              <a:rPr lang="hr-HR" dirty="0">
                <a:latin typeface="Arial" panose="020B0604020202020204" pitchFamily="34" charset="0"/>
                <a:cs typeface="Arial" panose="020B0604020202020204" pitchFamily="34" charset="0"/>
                <a:sym typeface="Times New Roman"/>
              </a:rPr>
              <a:t>a</a:t>
            </a:r>
            <a:r>
              <a:rPr lang="en" dirty="0">
                <a:latin typeface="Arial" panose="020B0604020202020204" pitchFamily="34" charset="0"/>
                <a:cs typeface="Arial" panose="020B0604020202020204" pitchFamily="34" charset="0"/>
                <a:sym typeface="Times New Roman"/>
              </a:rPr>
              <a:t>reas </a:t>
            </a:r>
            <a:endParaRPr dirty="0">
              <a:latin typeface="Arial" panose="020B0604020202020204" pitchFamily="34" charset="0"/>
              <a:cs typeface="Arial" panose="020B0604020202020204" pitchFamily="34" charset="0"/>
            </a:endParaRPr>
          </a:p>
        </p:txBody>
      </p:sp>
      <p:sp>
        <p:nvSpPr>
          <p:cNvPr id="167" name="Google Shape;167;p21"/>
          <p:cNvSpPr txBox="1"/>
          <p:nvPr/>
        </p:nvSpPr>
        <p:spPr>
          <a:xfrm>
            <a:off x="275250" y="1576765"/>
            <a:ext cx="2677800" cy="6858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Clearly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d</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efined </a:t>
            </a:r>
            <a:r>
              <a:rPr lang="hr-HR" sz="1800" dirty="0">
                <a:solidFill>
                  <a:schemeClr val="dk1"/>
                </a:solidFill>
                <a:latin typeface="Arial" panose="020B0604020202020204" pitchFamily="34" charset="0"/>
                <a:ea typeface="Times New Roman"/>
                <a:cs typeface="Arial" panose="020B0604020202020204" pitchFamily="34" charset="0"/>
                <a:sym typeface="Times New Roman"/>
              </a:rPr>
              <a:t>g</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eographical </a:t>
            </a:r>
            <a:r>
              <a:rPr lang="hr-HR" sz="1800" dirty="0">
                <a:solidFill>
                  <a:schemeClr val="dk1"/>
                </a:solidFill>
                <a:latin typeface="Arial" panose="020B0604020202020204" pitchFamily="34" charset="0"/>
                <a:ea typeface="Times New Roman"/>
                <a:cs typeface="Arial" panose="020B0604020202020204" pitchFamily="34" charset="0"/>
                <a:sym typeface="Times New Roman"/>
              </a:rPr>
              <a:t>s</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pace</a:t>
            </a:r>
            <a:endParaRPr dirty="0"/>
          </a:p>
        </p:txBody>
      </p:sp>
      <p:sp>
        <p:nvSpPr>
          <p:cNvPr id="168" name="Google Shape;168;p21"/>
          <p:cNvSpPr txBox="1"/>
          <p:nvPr/>
        </p:nvSpPr>
        <p:spPr>
          <a:xfrm>
            <a:off x="275250" y="3048575"/>
            <a:ext cx="2677800" cy="54864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Ecologically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c</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onnected</a:t>
            </a:r>
            <a:endParaRPr dirty="0"/>
          </a:p>
        </p:txBody>
      </p:sp>
      <p:sp>
        <p:nvSpPr>
          <p:cNvPr id="169" name="Google Shape;169;p21"/>
          <p:cNvSpPr txBox="1"/>
          <p:nvPr/>
        </p:nvSpPr>
        <p:spPr>
          <a:xfrm>
            <a:off x="275250" y="3715900"/>
            <a:ext cx="2677800" cy="548640"/>
          </a:xfrm>
          <a:prstGeom prst="rect">
            <a:avLst/>
          </a:prstGeom>
          <a:solidFill>
            <a:srgbClr val="FFE9CC">
              <a:alpha val="896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lnSpc>
                <a:spcPct val="115000"/>
              </a:lnSpc>
              <a:buNone/>
              <a:defRPr sz="1800">
                <a:solidFill>
                  <a:schemeClr val="dk1"/>
                </a:solidFill>
                <a:latin typeface="Times New Roman"/>
                <a:ea typeface="Times New Roman"/>
                <a:cs typeface="Times New Roman"/>
              </a:defRPr>
            </a:lvl1pPr>
          </a:lstStyle>
          <a:p>
            <a:r>
              <a:rPr lang="en" dirty="0">
                <a:latin typeface="Arial" panose="020B0604020202020204" pitchFamily="34" charset="0"/>
                <a:cs typeface="Arial" panose="020B0604020202020204" pitchFamily="34" charset="0"/>
                <a:sym typeface="Times New Roman"/>
              </a:rPr>
              <a:t>International </a:t>
            </a:r>
            <a:r>
              <a:rPr lang="hr-HR" dirty="0">
                <a:latin typeface="Arial" panose="020B0604020202020204" pitchFamily="34" charset="0"/>
                <a:cs typeface="Arial" panose="020B0604020202020204" pitchFamily="34" charset="0"/>
                <a:sym typeface="Times New Roman"/>
              </a:rPr>
              <a:t>b</a:t>
            </a:r>
            <a:r>
              <a:rPr lang="en" dirty="0">
                <a:latin typeface="Arial" panose="020B0604020202020204" pitchFamily="34" charset="0"/>
                <a:cs typeface="Arial" panose="020B0604020202020204" pitchFamily="34" charset="0"/>
                <a:sym typeface="Times New Roman"/>
              </a:rPr>
              <a:t>oundaries</a:t>
            </a:r>
            <a:endParaRPr dirty="0">
              <a:latin typeface="Arial" panose="020B0604020202020204" pitchFamily="34" charset="0"/>
              <a:cs typeface="Arial" panose="020B0604020202020204" pitchFamily="34" charset="0"/>
            </a:endParaRPr>
          </a:p>
        </p:txBody>
      </p:sp>
      <p:sp>
        <p:nvSpPr>
          <p:cNvPr id="170" name="Google Shape;170;p21"/>
          <p:cNvSpPr txBox="1"/>
          <p:nvPr/>
        </p:nvSpPr>
        <p:spPr>
          <a:xfrm>
            <a:off x="275250" y="914424"/>
            <a:ext cx="2677800" cy="548640"/>
          </a:xfrm>
          <a:prstGeom prst="rect">
            <a:avLst/>
          </a:prstGeom>
          <a:solidFill>
            <a:srgbClr val="FFC386">
              <a:alpha val="5373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lnSpc>
                <a:spcPct val="115000"/>
              </a:lnSpc>
              <a:buNone/>
              <a:defRPr sz="2200" b="1">
                <a:solidFill>
                  <a:schemeClr val="dk1"/>
                </a:solidFill>
                <a:latin typeface="Arial" panose="020B0604020202020204" pitchFamily="34" charset="0"/>
                <a:ea typeface="Times New Roman"/>
                <a:cs typeface="Arial" panose="020B0604020202020204" pitchFamily="34" charset="0"/>
              </a:defRPr>
            </a:lvl1pPr>
          </a:lstStyle>
          <a:p>
            <a:r>
              <a:rPr lang="en" dirty="0">
                <a:sym typeface="Times New Roman"/>
              </a:rPr>
              <a:t>Characteristics </a:t>
            </a:r>
            <a:endParaRPr dirty="0"/>
          </a:p>
        </p:txBody>
      </p:sp>
      <p:sp>
        <p:nvSpPr>
          <p:cNvPr id="171" name="Google Shape;171;p21"/>
          <p:cNvSpPr txBox="1"/>
          <p:nvPr/>
        </p:nvSpPr>
        <p:spPr>
          <a:xfrm>
            <a:off x="275250" y="4383225"/>
            <a:ext cx="2677800" cy="548640"/>
          </a:xfrm>
          <a:prstGeom prst="rect">
            <a:avLst/>
          </a:prstGeom>
          <a:solidFill>
            <a:srgbClr val="FFE9CC">
              <a:alpha val="896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lnSpc>
                <a:spcPct val="115000"/>
              </a:lnSpc>
              <a:buNone/>
              <a:defRPr sz="1800">
                <a:solidFill>
                  <a:schemeClr val="dk1"/>
                </a:solidFill>
                <a:latin typeface="Times New Roman"/>
                <a:ea typeface="Times New Roman"/>
                <a:cs typeface="Times New Roman"/>
              </a:defRPr>
            </a:lvl1pPr>
          </a:lstStyle>
          <a:p>
            <a:r>
              <a:rPr lang="en" dirty="0">
                <a:latin typeface="Arial" panose="020B0604020202020204" pitchFamily="34" charset="0"/>
                <a:cs typeface="Arial" panose="020B0604020202020204" pitchFamily="34" charset="0"/>
                <a:sym typeface="Times New Roman"/>
              </a:rPr>
              <a:t>Form of </a:t>
            </a:r>
            <a:r>
              <a:rPr lang="hr-HR" dirty="0">
                <a:latin typeface="Arial" panose="020B0604020202020204" pitchFamily="34" charset="0"/>
                <a:cs typeface="Arial" panose="020B0604020202020204" pitchFamily="34" charset="0"/>
                <a:sym typeface="Times New Roman"/>
              </a:rPr>
              <a:t>c</a:t>
            </a:r>
            <a:r>
              <a:rPr lang="en" dirty="0">
                <a:latin typeface="Arial" panose="020B0604020202020204" pitchFamily="34" charset="0"/>
                <a:cs typeface="Arial" panose="020B0604020202020204" pitchFamily="34" charset="0"/>
                <a:sym typeface="Times New Roman"/>
              </a:rPr>
              <a:t>ooperation</a:t>
            </a:r>
            <a:endParaRPr dirty="0">
              <a:latin typeface="Arial" panose="020B0604020202020204" pitchFamily="34" charset="0"/>
              <a:cs typeface="Arial" panose="020B0604020202020204" pitchFamily="34" charset="0"/>
            </a:endParaRPr>
          </a:p>
        </p:txBody>
      </p:sp>
      <p:sp>
        <p:nvSpPr>
          <p:cNvPr id="172" name="Google Shape;172;p21"/>
          <p:cNvSpPr txBox="1"/>
          <p:nvPr/>
        </p:nvSpPr>
        <p:spPr>
          <a:xfrm>
            <a:off x="3191485" y="2998850"/>
            <a:ext cx="5766986" cy="2070175"/>
          </a:xfrm>
          <a:prstGeom prst="rect">
            <a:avLst/>
          </a:prstGeom>
          <a:solidFill>
            <a:srgbClr val="FFFFFF">
              <a:alpha val="53730"/>
            </a:srgbClr>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hr-HR" sz="1800" b="1" dirty="0" smtClean="0">
                <a:solidFill>
                  <a:schemeClr val="dk1"/>
                </a:solidFill>
                <a:latin typeface="Arial" panose="020B0604020202020204" pitchFamily="34" charset="0"/>
                <a:ea typeface="Times New Roman"/>
                <a:cs typeface="Arial" panose="020B0604020202020204" pitchFamily="34" charset="0"/>
                <a:sym typeface="Times New Roman"/>
              </a:rPr>
              <a:t>Forms</a:t>
            </a:r>
            <a:endParaRPr sz="1800"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Clr>
                <a:schemeClr val="dk1"/>
              </a:buClr>
              <a:buSzPts val="1800"/>
              <a:buFont typeface="Times New Roman"/>
              <a:buAutoNum type="arabicParenBoth"/>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Two or more contiguous protected areas across an international boundary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p</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rotected areas 3 &amp; 4] </a:t>
            </a:r>
            <a:endParaRPr sz="1800"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Clr>
                <a:schemeClr val="dk1"/>
              </a:buClr>
              <a:buSzPts val="1800"/>
              <a:buFont typeface="Times New Roman"/>
              <a:buAutoNum type="arabicParenBoth"/>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A </a:t>
            </a:r>
            <a:r>
              <a:rPr lang="en" sz="1800" dirty="0">
                <a:solidFill>
                  <a:schemeClr val="dk1"/>
                </a:solidFill>
                <a:latin typeface="Arial" panose="020B0604020202020204" pitchFamily="34" charset="0"/>
                <a:ea typeface="Times New Roman"/>
                <a:cs typeface="Arial" panose="020B0604020202020204" pitchFamily="34" charset="0"/>
                <a:sym typeface="Times New Roman"/>
              </a:rPr>
              <a:t>cluster of protected areas located in two or more countries, but separated by areas that are not protected </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p</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rotected </a:t>
            </a:r>
            <a:r>
              <a:rPr lang="en" sz="1800" dirty="0">
                <a:solidFill>
                  <a:schemeClr val="dk1"/>
                </a:solidFill>
                <a:latin typeface="Arial" panose="020B0604020202020204" pitchFamily="34" charset="0"/>
                <a:ea typeface="Times New Roman"/>
                <a:cs typeface="Arial" panose="020B0604020202020204" pitchFamily="34" charset="0"/>
                <a:sym typeface="Times New Roman"/>
              </a:rPr>
              <a:t>areas 1, </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2 </a:t>
            </a:r>
            <a:r>
              <a:rPr lang="en" sz="1800" dirty="0">
                <a:solidFill>
                  <a:schemeClr val="dk1"/>
                </a:solidFill>
                <a:latin typeface="Arial" panose="020B0604020202020204" pitchFamily="34" charset="0"/>
                <a:ea typeface="Times New Roman"/>
                <a:cs typeface="Arial" panose="020B0604020202020204" pitchFamily="34" charset="0"/>
                <a:sym typeface="Times New Roman"/>
              </a:rPr>
              <a:t>&amp; 3] </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11"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1097281" y="233352"/>
            <a:ext cx="8046720" cy="830997"/>
          </a:xfrm>
        </p:spPr>
        <p:txBody>
          <a:bodyPr/>
          <a:lstStyle/>
          <a:p>
            <a:pPr lvl="0"/>
            <a:r>
              <a:rPr lang="en-GB" dirty="0" smtClean="0">
                <a:sym typeface="Times New Roman"/>
              </a:rPr>
              <a:t>Transboundary Conservation Landscape and/or Seascape (TBCL/S)</a:t>
            </a:r>
            <a:endParaRPr lang="en-GB" dirty="0">
              <a:sym typeface="Times New Roman"/>
            </a:endParaRPr>
          </a:p>
        </p:txBody>
      </p:sp>
      <p:pic>
        <p:nvPicPr>
          <p:cNvPr id="179" name="Google Shape;179;p22"/>
          <p:cNvPicPr preferRelativeResize="0"/>
          <p:nvPr/>
        </p:nvPicPr>
        <p:blipFill>
          <a:blip r:embed="rId3">
            <a:alphaModFix/>
          </a:blip>
          <a:stretch>
            <a:fillRect/>
          </a:stretch>
        </p:blipFill>
        <p:spPr>
          <a:xfrm>
            <a:off x="3213865" y="1241198"/>
            <a:ext cx="5598829" cy="3434075"/>
          </a:xfrm>
          <a:prstGeom prst="rect">
            <a:avLst/>
          </a:prstGeom>
          <a:noFill/>
          <a:ln>
            <a:noFill/>
          </a:ln>
        </p:spPr>
      </p:pic>
      <p:sp>
        <p:nvSpPr>
          <p:cNvPr id="180" name="Google Shape;180;p22"/>
          <p:cNvSpPr txBox="1"/>
          <p:nvPr/>
        </p:nvSpPr>
        <p:spPr>
          <a:xfrm>
            <a:off x="275250" y="1241198"/>
            <a:ext cx="2677800" cy="548640"/>
          </a:xfrm>
          <a:prstGeom prst="rect">
            <a:avLst/>
          </a:prstGeom>
          <a:solidFill>
            <a:srgbClr val="FFC386">
              <a:alpha val="5373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dirty="0">
                <a:solidFill>
                  <a:schemeClr val="dk1"/>
                </a:solidFill>
                <a:latin typeface="Arial" panose="020B0604020202020204" pitchFamily="34" charset="0"/>
                <a:ea typeface="Times New Roman"/>
                <a:cs typeface="Arial" panose="020B0604020202020204" pitchFamily="34" charset="0"/>
                <a:sym typeface="Times New Roman"/>
              </a:rPr>
              <a:t>Characteristics </a:t>
            </a:r>
            <a:endParaRPr sz="2200" b="1" dirty="0"/>
          </a:p>
        </p:txBody>
      </p:sp>
      <p:sp>
        <p:nvSpPr>
          <p:cNvPr id="181" name="Google Shape;181;p22"/>
          <p:cNvSpPr txBox="1"/>
          <p:nvPr/>
        </p:nvSpPr>
        <p:spPr>
          <a:xfrm>
            <a:off x="275250" y="1860645"/>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Ecologically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c</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onnected</a:t>
            </a:r>
            <a:endParaRPr dirty="0"/>
          </a:p>
        </p:txBody>
      </p:sp>
      <p:sp>
        <p:nvSpPr>
          <p:cNvPr id="182" name="Google Shape;182;p22"/>
          <p:cNvSpPr txBox="1"/>
          <p:nvPr/>
        </p:nvSpPr>
        <p:spPr>
          <a:xfrm>
            <a:off x="275250" y="3681666"/>
            <a:ext cx="2677800" cy="461400"/>
          </a:xfrm>
          <a:prstGeom prst="rect">
            <a:avLst/>
          </a:prstGeom>
          <a:solidFill>
            <a:srgbClr val="FFDBAB">
              <a:alpha val="5373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International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b</a:t>
            </a:r>
            <a:r>
              <a:rPr lang="en" sz="1800" dirty="0">
                <a:solidFill>
                  <a:schemeClr val="dk1"/>
                </a:solidFill>
                <a:latin typeface="Arial" panose="020B0604020202020204" pitchFamily="34" charset="0"/>
                <a:ea typeface="Times New Roman"/>
                <a:cs typeface="Arial" panose="020B0604020202020204" pitchFamily="34" charset="0"/>
                <a:sym typeface="Times New Roman"/>
              </a:rPr>
              <a:t>oundaries</a:t>
            </a:r>
            <a:endParaRPr sz="1800" dirty="0">
              <a:solidFill>
                <a:schemeClr val="dk1"/>
              </a:solidFill>
              <a:latin typeface="Arial" panose="020B0604020202020204" pitchFamily="34" charset="0"/>
              <a:ea typeface="Times New Roman"/>
              <a:cs typeface="Arial" panose="020B0604020202020204" pitchFamily="34" charset="0"/>
            </a:endParaRPr>
          </a:p>
        </p:txBody>
      </p:sp>
      <p:sp>
        <p:nvSpPr>
          <p:cNvPr id="183" name="Google Shape;183;p22"/>
          <p:cNvSpPr txBox="1"/>
          <p:nvPr/>
        </p:nvSpPr>
        <p:spPr>
          <a:xfrm>
            <a:off x="275250" y="4213873"/>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Form of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c</a:t>
            </a:r>
            <a:r>
              <a:rPr lang="en" sz="1800" dirty="0">
                <a:solidFill>
                  <a:schemeClr val="dk1"/>
                </a:solidFill>
                <a:latin typeface="Arial" panose="020B0604020202020204" pitchFamily="34" charset="0"/>
                <a:ea typeface="Times New Roman"/>
                <a:cs typeface="Arial" panose="020B0604020202020204" pitchFamily="34" charset="0"/>
                <a:sym typeface="Times New Roman"/>
              </a:rPr>
              <a:t>ooperation</a:t>
            </a:r>
            <a:endParaRPr sz="1800" dirty="0">
              <a:solidFill>
                <a:schemeClr val="dk1"/>
              </a:solidFill>
              <a:latin typeface="Arial" panose="020B0604020202020204" pitchFamily="34" charset="0"/>
              <a:ea typeface="Times New Roman"/>
              <a:cs typeface="Arial" panose="020B0604020202020204" pitchFamily="34" charset="0"/>
            </a:endParaRPr>
          </a:p>
        </p:txBody>
      </p:sp>
      <p:sp>
        <p:nvSpPr>
          <p:cNvPr id="184" name="Google Shape;184;p22"/>
          <p:cNvSpPr txBox="1"/>
          <p:nvPr/>
        </p:nvSpPr>
        <p:spPr>
          <a:xfrm>
            <a:off x="275250" y="2392852"/>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lnSpc>
                <a:spcPct val="115000"/>
              </a:lnSpc>
              <a:buNone/>
              <a:defRPr sz="1800">
                <a:solidFill>
                  <a:schemeClr val="dk1"/>
                </a:solidFill>
                <a:latin typeface="Times New Roman"/>
                <a:ea typeface="Times New Roman"/>
                <a:cs typeface="Times New Roman"/>
              </a:defRPr>
            </a:lvl1pPr>
          </a:lstStyle>
          <a:p>
            <a:r>
              <a:rPr lang="en" dirty="0">
                <a:latin typeface="Arial" panose="020B0604020202020204" pitchFamily="34" charset="0"/>
                <a:cs typeface="Arial" panose="020B0604020202020204" pitchFamily="34" charset="0"/>
                <a:sym typeface="Times New Roman"/>
              </a:rPr>
              <a:t>Protected </a:t>
            </a:r>
            <a:r>
              <a:rPr lang="hr-HR" dirty="0">
                <a:latin typeface="Arial" panose="020B0604020202020204" pitchFamily="34" charset="0"/>
                <a:cs typeface="Arial" panose="020B0604020202020204" pitchFamily="34" charset="0"/>
                <a:sym typeface="Times New Roman"/>
              </a:rPr>
              <a:t>a</a:t>
            </a:r>
            <a:r>
              <a:rPr lang="en" dirty="0">
                <a:latin typeface="Arial" panose="020B0604020202020204" pitchFamily="34" charset="0"/>
                <a:cs typeface="Arial" panose="020B0604020202020204" pitchFamily="34" charset="0"/>
                <a:sym typeface="Times New Roman"/>
              </a:rPr>
              <a:t>reas </a:t>
            </a:r>
            <a:endParaRPr dirty="0">
              <a:latin typeface="Arial" panose="020B0604020202020204" pitchFamily="34" charset="0"/>
              <a:cs typeface="Arial" panose="020B0604020202020204" pitchFamily="34" charset="0"/>
            </a:endParaRPr>
          </a:p>
        </p:txBody>
      </p:sp>
      <p:sp>
        <p:nvSpPr>
          <p:cNvPr id="185" name="Google Shape;185;p22"/>
          <p:cNvSpPr txBox="1"/>
          <p:nvPr/>
        </p:nvSpPr>
        <p:spPr>
          <a:xfrm>
            <a:off x="275250" y="2925059"/>
            <a:ext cx="2677800" cy="685800"/>
          </a:xfrm>
          <a:prstGeom prst="rect">
            <a:avLst/>
          </a:prstGeom>
          <a:solidFill>
            <a:srgbClr val="FFDBAB">
              <a:alpha val="5373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Multiple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r</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esource </a:t>
            </a:r>
            <a:r>
              <a:rPr lang="hr-HR" sz="1800" dirty="0">
                <a:solidFill>
                  <a:schemeClr val="dk1"/>
                </a:solidFill>
                <a:latin typeface="Arial" panose="020B0604020202020204" pitchFamily="34" charset="0"/>
                <a:ea typeface="Times New Roman"/>
                <a:cs typeface="Arial" panose="020B0604020202020204" pitchFamily="34" charset="0"/>
                <a:sym typeface="Times New Roman"/>
              </a:rPr>
              <a:t>u</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se </a:t>
            </a:r>
            <a:r>
              <a:rPr lang="hr-HR" sz="1800" dirty="0">
                <a:solidFill>
                  <a:schemeClr val="dk1"/>
                </a:solidFill>
                <a:latin typeface="Arial" panose="020B0604020202020204" pitchFamily="34" charset="0"/>
                <a:ea typeface="Times New Roman"/>
                <a:cs typeface="Arial" panose="020B0604020202020204" pitchFamily="34" charset="0"/>
                <a:sym typeface="Times New Roman"/>
              </a:rPr>
              <a:t>a</a:t>
            </a:r>
            <a:r>
              <a:rPr lang="en" sz="1800" dirty="0">
                <a:solidFill>
                  <a:schemeClr val="dk1"/>
                </a:solidFill>
                <a:latin typeface="Arial" panose="020B0604020202020204" pitchFamily="34" charset="0"/>
                <a:ea typeface="Times New Roman"/>
                <a:cs typeface="Arial" panose="020B0604020202020204" pitchFamily="34" charset="0"/>
                <a:sym typeface="Times New Roman"/>
              </a:rPr>
              <a:t>reas</a:t>
            </a:r>
            <a:endParaRPr sz="1800" dirty="0">
              <a:solidFill>
                <a:schemeClr val="dk1"/>
              </a:solidFill>
              <a:latin typeface="Arial" panose="020B0604020202020204" pitchFamily="34" charset="0"/>
              <a:ea typeface="Times New Roman"/>
              <a:cs typeface="Arial" panose="020B0604020202020204" pitchFamily="34" charset="0"/>
            </a:endParaRPr>
          </a:p>
        </p:txBody>
      </p:sp>
      <p:pic>
        <p:nvPicPr>
          <p:cNvPr id="10"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1097281" y="182552"/>
            <a:ext cx="8046720" cy="830997"/>
          </a:xfrm>
        </p:spPr>
        <p:txBody>
          <a:bodyPr/>
          <a:lstStyle/>
          <a:p>
            <a:pPr lvl="0"/>
            <a:r>
              <a:rPr lang="en-GB" dirty="0" smtClean="0">
                <a:sym typeface="Times New Roman"/>
              </a:rPr>
              <a:t>Transboundary Conservation Landscape and/or Seascape (TBCL/S)</a:t>
            </a:r>
            <a:endParaRPr lang="en-GB" dirty="0">
              <a:sym typeface="Times New Roman"/>
            </a:endParaRPr>
          </a:p>
        </p:txBody>
      </p:sp>
      <p:sp>
        <p:nvSpPr>
          <p:cNvPr id="12" name="Google Shape;200;p23"/>
          <p:cNvSpPr txBox="1"/>
          <p:nvPr/>
        </p:nvSpPr>
        <p:spPr>
          <a:xfrm>
            <a:off x="212217" y="1219200"/>
            <a:ext cx="6056061" cy="3896138"/>
          </a:xfrm>
          <a:prstGeom prst="rect">
            <a:avLst/>
          </a:prstGeom>
          <a:solidFill>
            <a:srgbClr val="FFFFFF">
              <a:alpha val="53730"/>
            </a:srgbClr>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800" b="1" dirty="0">
                <a:solidFill>
                  <a:schemeClr val="dk1"/>
                </a:solidFill>
                <a:latin typeface="Arial" panose="020B0604020202020204" pitchFamily="34" charset="0"/>
                <a:ea typeface="Times New Roman"/>
                <a:cs typeface="Arial" panose="020B0604020202020204" pitchFamily="34" charset="0"/>
                <a:sym typeface="Times New Roman"/>
              </a:rPr>
              <a:t>Forms</a:t>
            </a:r>
            <a:endParaRPr sz="1800" b="1"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36550">
              <a:lnSpc>
                <a:spcPct val="115000"/>
              </a:lnSpc>
              <a:buClr>
                <a:schemeClr val="dk1"/>
              </a:buClr>
              <a:buSzPts val="1700"/>
              <a:buFont typeface="Times New Roman"/>
              <a:buAutoNum type="arabicParenBoth"/>
            </a:pP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Two or more contiguous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protected </a:t>
            </a:r>
            <a:r>
              <a:rPr lang="en-GB" sz="1800" dirty="0">
                <a:solidFill>
                  <a:schemeClr val="dk1"/>
                </a:solidFill>
                <a:latin typeface="Arial" panose="020B0604020202020204" pitchFamily="34" charset="0"/>
                <a:ea typeface="Times New Roman"/>
                <a:cs typeface="Arial" panose="020B0604020202020204" pitchFamily="34" charset="0"/>
                <a:sym typeface="Times New Roman"/>
              </a:rPr>
              <a:t>areas across an international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boundary</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 and including adjoining intervening land</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protected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areas </a:t>
            </a:r>
            <a:r>
              <a:rPr lang="en-GB" sz="1800" dirty="0">
                <a:solidFill>
                  <a:schemeClr val="dk1"/>
                </a:solidFill>
                <a:latin typeface="Arial" panose="020B0604020202020204" pitchFamily="34" charset="0"/>
                <a:ea typeface="Times New Roman"/>
                <a:cs typeface="Arial" panose="020B0604020202020204" pitchFamily="34" charset="0"/>
                <a:sym typeface="Times New Roman"/>
              </a:rPr>
              <a:t>2 &amp;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3</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 and multiple resource use area in country D</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 </a:t>
            </a:r>
            <a:endParaRPr lang="en-GB" sz="18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36550">
              <a:lnSpc>
                <a:spcPct val="115000"/>
              </a:lnSpc>
              <a:buClr>
                <a:schemeClr val="dk1"/>
              </a:buClr>
              <a:buSzPts val="1700"/>
              <a:buFont typeface="Times New Roman"/>
              <a:buAutoNum type="arabicParenBoth"/>
            </a:pPr>
            <a:r>
              <a:rPr lang="en-GB" sz="1800" dirty="0">
                <a:solidFill>
                  <a:schemeClr val="dk1"/>
                </a:solidFill>
                <a:latin typeface="Arial" panose="020B0604020202020204" pitchFamily="34" charset="0"/>
                <a:ea typeface="Times New Roman"/>
                <a:cs typeface="Arial" panose="020B0604020202020204" pitchFamily="34" charset="0"/>
                <a:sym typeface="Times New Roman"/>
              </a:rPr>
              <a:t>A cluster of protected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areas</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 in two or more countries and the intervening land</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 [p</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rotected areas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1</a:t>
            </a:r>
            <a:r>
              <a:rPr lang="en-GB" sz="1800" dirty="0">
                <a:solidFill>
                  <a:schemeClr val="dk1"/>
                </a:solidFill>
                <a:latin typeface="Arial" panose="020B0604020202020204" pitchFamily="34" charset="0"/>
                <a:ea typeface="Times New Roman"/>
                <a:cs typeface="Arial" panose="020B0604020202020204" pitchFamily="34" charset="0"/>
                <a:sym typeface="Times New Roman"/>
              </a:rPr>
              <a:t>, 2 &amp; 3]</a:t>
            </a:r>
          </a:p>
          <a:p>
            <a:pPr marL="457200" lvl="0" indent="-336550">
              <a:lnSpc>
                <a:spcPct val="115000"/>
              </a:lnSpc>
              <a:buClr>
                <a:schemeClr val="dk1"/>
              </a:buClr>
              <a:buSzPts val="1700"/>
              <a:buFont typeface="Times New Roman"/>
              <a:buAutoNum type="arabicParenBoth"/>
            </a:pPr>
            <a:r>
              <a:rPr lang="en-GB" sz="1800" dirty="0">
                <a:solidFill>
                  <a:schemeClr val="dk1"/>
                </a:solidFill>
                <a:latin typeface="Arial" panose="020B0604020202020204" pitchFamily="34" charset="0"/>
                <a:ea typeface="Times New Roman"/>
                <a:cs typeface="Arial" panose="020B0604020202020204" pitchFamily="34" charset="0"/>
                <a:sym typeface="Times New Roman"/>
              </a:rPr>
              <a:t>Protected area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alongside </a:t>
            </a:r>
            <a:r>
              <a:rPr lang="en-GB" sz="1800" dirty="0">
                <a:solidFill>
                  <a:schemeClr val="dk1"/>
                </a:solidFill>
                <a:latin typeface="Arial" panose="020B0604020202020204" pitchFamily="34" charset="0"/>
                <a:ea typeface="Times New Roman"/>
                <a:cs typeface="Arial" panose="020B0604020202020204" pitchFamily="34" charset="0"/>
                <a:sym typeface="Times New Roman"/>
              </a:rPr>
              <a:t>a proposed protected area over the border</a:t>
            </a:r>
          </a:p>
          <a:p>
            <a:pPr marL="457200" lvl="0" indent="-342900">
              <a:lnSpc>
                <a:spcPct val="115000"/>
              </a:lnSpc>
              <a:buClr>
                <a:schemeClr val="dk1"/>
              </a:buClr>
              <a:buSzPts val="1800"/>
              <a:buFont typeface="Times New Roman"/>
              <a:buAutoNum type="arabicParenBoth"/>
            </a:pPr>
            <a:r>
              <a:rPr lang="en-GB" sz="1800" dirty="0">
                <a:solidFill>
                  <a:schemeClr val="dk1"/>
                </a:solidFill>
                <a:latin typeface="Arial" panose="020B0604020202020204" pitchFamily="34" charset="0"/>
                <a:ea typeface="Times New Roman"/>
                <a:cs typeface="Arial" panose="020B0604020202020204" pitchFamily="34" charset="0"/>
                <a:sym typeface="Times New Roman"/>
              </a:rPr>
              <a:t>Protected area next to an area with </a:t>
            </a:r>
            <a:r>
              <a:rPr lang="en-GB" sz="1800" dirty="0" smtClean="0">
                <a:solidFill>
                  <a:schemeClr val="dk1"/>
                </a:solidFill>
                <a:latin typeface="Arial" panose="020B0604020202020204" pitchFamily="34" charset="0"/>
                <a:ea typeface="Times New Roman"/>
                <a:cs typeface="Arial" panose="020B0604020202020204" pitchFamily="34" charset="0"/>
                <a:sym typeface="Times New Roman"/>
              </a:rPr>
              <a:t>sympathetic </a:t>
            </a:r>
            <a:r>
              <a:rPr lang="en-GB" sz="1800" dirty="0">
                <a:solidFill>
                  <a:schemeClr val="dk1"/>
                </a:solidFill>
                <a:latin typeface="Arial" panose="020B0604020202020204" pitchFamily="34" charset="0"/>
                <a:ea typeface="Times New Roman"/>
                <a:cs typeface="Arial" panose="020B0604020202020204" pitchFamily="34" charset="0"/>
                <a:sym typeface="Times New Roman"/>
              </a:rPr>
              <a:t>land use over the border </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13" name="Google Shape;179;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34540" y="1824292"/>
            <a:ext cx="2769704" cy="2403150"/>
          </a:xfrm>
          <a:prstGeom prst="rect">
            <a:avLst/>
          </a:prstGeom>
          <a:noFill/>
          <a:ln>
            <a:noFill/>
          </a:ln>
        </p:spPr>
      </p:pic>
      <p:pic>
        <p:nvPicPr>
          <p:cNvPr id="5"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extLst>
      <p:ext uri="{BB962C8B-B14F-4D97-AF65-F5344CB8AC3E}">
        <p14:creationId xmlns:p14="http://schemas.microsoft.com/office/powerpoint/2010/main" val="3648788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a:spLocks noGrp="1"/>
          </p:cNvSpPr>
          <p:nvPr>
            <p:ph type="title"/>
          </p:nvPr>
        </p:nvSpPr>
        <p:spPr/>
        <p:txBody>
          <a:bodyPr/>
          <a:lstStyle/>
          <a:p>
            <a:pPr lvl="0"/>
            <a:r>
              <a:rPr lang="en-GB" dirty="0" smtClean="0">
                <a:sym typeface="Times New Roman"/>
              </a:rPr>
              <a:t>Transboundary Migration Conservation Area (TBMCA)</a:t>
            </a:r>
            <a:endParaRPr lang="en-GB" dirty="0">
              <a:sym typeface="Times New Roman"/>
            </a:endParaRPr>
          </a:p>
        </p:txBody>
      </p:sp>
      <p:pic>
        <p:nvPicPr>
          <p:cNvPr id="193" name="Google Shape;193;p23"/>
          <p:cNvPicPr preferRelativeResize="0"/>
          <p:nvPr/>
        </p:nvPicPr>
        <p:blipFill>
          <a:blip r:embed="rId3">
            <a:alphaModFix/>
          </a:blip>
          <a:stretch>
            <a:fillRect/>
          </a:stretch>
        </p:blipFill>
        <p:spPr>
          <a:xfrm>
            <a:off x="3273287" y="1297523"/>
            <a:ext cx="5459895" cy="3490110"/>
          </a:xfrm>
          <a:prstGeom prst="rect">
            <a:avLst/>
          </a:prstGeom>
          <a:noFill/>
          <a:ln>
            <a:noFill/>
          </a:ln>
        </p:spPr>
      </p:pic>
      <p:sp>
        <p:nvSpPr>
          <p:cNvPr id="194" name="Google Shape;194;p23"/>
          <p:cNvSpPr txBox="1"/>
          <p:nvPr/>
        </p:nvSpPr>
        <p:spPr>
          <a:xfrm>
            <a:off x="287950" y="1297523"/>
            <a:ext cx="2677800" cy="548640"/>
          </a:xfrm>
          <a:prstGeom prst="rect">
            <a:avLst/>
          </a:prstGeom>
          <a:solidFill>
            <a:srgbClr val="FFC386">
              <a:alpha val="5373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dirty="0">
                <a:solidFill>
                  <a:schemeClr val="dk1"/>
                </a:solidFill>
                <a:latin typeface="Arial" panose="020B0604020202020204" pitchFamily="34" charset="0"/>
                <a:ea typeface="Times New Roman"/>
                <a:cs typeface="Arial" panose="020B0604020202020204" pitchFamily="34" charset="0"/>
                <a:sym typeface="Times New Roman"/>
              </a:rPr>
              <a:t>Characteristics </a:t>
            </a:r>
            <a:endParaRPr sz="2200" b="1" dirty="0"/>
          </a:p>
        </p:txBody>
      </p:sp>
      <p:sp>
        <p:nvSpPr>
          <p:cNvPr id="195" name="Google Shape;195;p23"/>
          <p:cNvSpPr txBox="1"/>
          <p:nvPr/>
        </p:nvSpPr>
        <p:spPr>
          <a:xfrm>
            <a:off x="275250" y="4326233"/>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Form of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c</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ooperation</a:t>
            </a:r>
            <a:endParaRPr dirty="0"/>
          </a:p>
        </p:txBody>
      </p:sp>
      <p:sp>
        <p:nvSpPr>
          <p:cNvPr id="196" name="Google Shape;196;p23"/>
          <p:cNvSpPr txBox="1"/>
          <p:nvPr/>
        </p:nvSpPr>
        <p:spPr>
          <a:xfrm>
            <a:off x="275250" y="3782819"/>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International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b</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oundaries</a:t>
            </a:r>
            <a:endParaRPr dirty="0"/>
          </a:p>
        </p:txBody>
      </p:sp>
      <p:sp>
        <p:nvSpPr>
          <p:cNvPr id="197" name="Google Shape;197;p23"/>
          <p:cNvSpPr txBox="1"/>
          <p:nvPr/>
        </p:nvSpPr>
        <p:spPr>
          <a:xfrm>
            <a:off x="287950" y="3015005"/>
            <a:ext cx="2677800" cy="6858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Populations of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m</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igratory </a:t>
            </a:r>
            <a:r>
              <a:rPr lang="hr-HR" sz="1800" dirty="0">
                <a:solidFill>
                  <a:schemeClr val="dk1"/>
                </a:solidFill>
                <a:latin typeface="Arial" panose="020B0604020202020204" pitchFamily="34" charset="0"/>
                <a:ea typeface="Times New Roman"/>
                <a:cs typeface="Arial" panose="020B0604020202020204" pitchFamily="34" charset="0"/>
                <a:sym typeface="Times New Roman"/>
              </a:rPr>
              <a:t>s</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pecies</a:t>
            </a:r>
            <a:endParaRPr dirty="0"/>
          </a:p>
        </p:txBody>
      </p:sp>
      <p:sp>
        <p:nvSpPr>
          <p:cNvPr id="198" name="Google Shape;198;p23"/>
          <p:cNvSpPr txBox="1"/>
          <p:nvPr/>
        </p:nvSpPr>
        <p:spPr>
          <a:xfrm>
            <a:off x="287950" y="2471591"/>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Sustain</a:t>
            </a:r>
            <a:endParaRPr dirty="0"/>
          </a:p>
        </p:txBody>
      </p:sp>
      <p:sp>
        <p:nvSpPr>
          <p:cNvPr id="199" name="Google Shape;199;p23"/>
          <p:cNvSpPr txBox="1"/>
          <p:nvPr/>
        </p:nvSpPr>
        <p:spPr>
          <a:xfrm>
            <a:off x="287950" y="1928177"/>
            <a:ext cx="2677800" cy="461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dk1"/>
                </a:solidFill>
                <a:latin typeface="Arial" panose="020B0604020202020204" pitchFamily="34" charset="0"/>
                <a:ea typeface="Times New Roman"/>
                <a:cs typeface="Arial" panose="020B0604020202020204" pitchFamily="34" charset="0"/>
                <a:sym typeface="Times New Roman"/>
              </a:rPr>
              <a:t>Wildlife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h</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abitats</a:t>
            </a:r>
            <a:endParaRPr dirty="0"/>
          </a:p>
        </p:txBody>
      </p:sp>
      <p:pic>
        <p:nvPicPr>
          <p:cNvPr id="10"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p:txBody>
          <a:bodyPr/>
          <a:lstStyle/>
          <a:p>
            <a:pPr lvl="0"/>
            <a:r>
              <a:rPr lang="en-GB" dirty="0" smtClean="0">
                <a:sym typeface="Times New Roman"/>
              </a:rPr>
              <a:t>Transboundary Migration Conservation Area (TBMCA)</a:t>
            </a:r>
            <a:endParaRPr lang="en-GB" dirty="0">
              <a:sym typeface="Times New Roman"/>
            </a:endParaRPr>
          </a:p>
        </p:txBody>
      </p:sp>
      <p:pic>
        <p:nvPicPr>
          <p:cNvPr id="207" name="Google Shape;207;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379" y="1086679"/>
            <a:ext cx="5569073" cy="3794756"/>
          </a:xfrm>
          <a:prstGeom prst="rect">
            <a:avLst/>
          </a:prstGeom>
          <a:noFill/>
          <a:ln>
            <a:noFill/>
          </a:ln>
        </p:spPr>
      </p:pic>
      <p:sp>
        <p:nvSpPr>
          <p:cNvPr id="208" name="Google Shape;208;p24"/>
          <p:cNvSpPr txBox="1"/>
          <p:nvPr/>
        </p:nvSpPr>
        <p:spPr>
          <a:xfrm>
            <a:off x="5953212" y="2059151"/>
            <a:ext cx="3190787" cy="2247375"/>
          </a:xfrm>
          <a:prstGeom prst="rect">
            <a:avLst/>
          </a:prstGeom>
          <a:solidFill>
            <a:srgbClr val="FFFFFF">
              <a:alpha val="53730"/>
            </a:srgbClr>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800" b="1" dirty="0">
                <a:solidFill>
                  <a:schemeClr val="dk1"/>
                </a:solidFill>
                <a:latin typeface="Arial" panose="020B0604020202020204" pitchFamily="34" charset="0"/>
                <a:ea typeface="Times New Roman"/>
                <a:cs typeface="Arial" panose="020B0604020202020204" pitchFamily="34" charset="0"/>
                <a:sym typeface="Times New Roman"/>
              </a:rPr>
              <a:t>Types of </a:t>
            </a:r>
            <a:r>
              <a:rPr lang="en" sz="1800" b="1" dirty="0" smtClean="0">
                <a:solidFill>
                  <a:schemeClr val="dk1"/>
                </a:solidFill>
                <a:latin typeface="Arial" panose="020B0604020202020204" pitchFamily="34" charset="0"/>
                <a:ea typeface="Times New Roman"/>
                <a:cs typeface="Arial" panose="020B0604020202020204" pitchFamily="34" charset="0"/>
                <a:sym typeface="Times New Roman"/>
              </a:rPr>
              <a:t>Corridors</a:t>
            </a:r>
            <a:endParaRPr lang="hr-HR" sz="1800" b="1" dirty="0" smtClean="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sz="800" b="1"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Clr>
                <a:schemeClr val="dk1"/>
              </a:buClr>
              <a:buSzPts val="1800"/>
              <a:buFont typeface="Times New Roman"/>
              <a:buAutoNum type="arabicParenBoth"/>
            </a:pPr>
            <a:r>
              <a:rPr lang="en" sz="1800" dirty="0">
                <a:solidFill>
                  <a:schemeClr val="dk1"/>
                </a:solidFill>
                <a:latin typeface="Arial" panose="020B0604020202020204" pitchFamily="34" charset="0"/>
                <a:ea typeface="Times New Roman"/>
                <a:cs typeface="Arial" panose="020B0604020202020204" pitchFamily="34" charset="0"/>
                <a:sym typeface="Times New Roman"/>
              </a:rPr>
              <a:t>Contiguous linear corridor</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Clr>
                <a:schemeClr val="dk1"/>
              </a:buClr>
              <a:buSzPts val="1800"/>
              <a:buFont typeface="Times New Roman"/>
              <a:buAutoNum type="arabicParenBoth"/>
            </a:pPr>
            <a:r>
              <a:rPr lang="en" sz="1800" dirty="0">
                <a:solidFill>
                  <a:schemeClr val="dk1"/>
                </a:solidFill>
                <a:latin typeface="Arial" panose="020B0604020202020204" pitchFamily="34" charset="0"/>
                <a:ea typeface="Times New Roman"/>
                <a:cs typeface="Arial" panose="020B0604020202020204" pitchFamily="34" charset="0"/>
                <a:sym typeface="Times New Roman"/>
              </a:rPr>
              <a:t>Mosaic of interlinked landscapes</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Clr>
                <a:schemeClr val="dk1"/>
              </a:buClr>
              <a:buSzPts val="1800"/>
              <a:buFont typeface="Times New Roman"/>
              <a:buAutoNum type="arabicParenBoth"/>
            </a:pPr>
            <a:r>
              <a:rPr lang="en" sz="1800" dirty="0">
                <a:solidFill>
                  <a:schemeClr val="dk1"/>
                </a:solidFill>
                <a:latin typeface="Arial" panose="020B0604020202020204" pitchFamily="34" charset="0"/>
                <a:ea typeface="Times New Roman"/>
                <a:cs typeface="Arial" panose="020B0604020202020204" pitchFamily="34" charset="0"/>
                <a:sym typeface="Times New Roman"/>
              </a:rPr>
              <a:t>Stepping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stones</a:t>
            </a:r>
            <a:endParaRPr sz="1800" dirty="0">
              <a:solidFill>
                <a:schemeClr val="dk1"/>
              </a:solidFill>
              <a:latin typeface="Arial" panose="020B0604020202020204" pitchFamily="34" charset="0"/>
              <a:ea typeface="Times New Roman"/>
              <a:cs typeface="Arial" panose="020B0604020202020204" pitchFamily="34" charset="0"/>
              <a:sym typeface="Times New Roman"/>
            </a:endParaRPr>
          </a:p>
        </p:txBody>
      </p:sp>
      <p:pic>
        <p:nvPicPr>
          <p:cNvPr id="5"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aphicFrame>
        <p:nvGraphicFramePr>
          <p:cNvPr id="215" name="Google Shape;215;p25"/>
          <p:cNvGraphicFramePr/>
          <p:nvPr>
            <p:extLst>
              <p:ext uri="{D42A27DB-BD31-4B8C-83A1-F6EECF244321}">
                <p14:modId xmlns:p14="http://schemas.microsoft.com/office/powerpoint/2010/main" val="1876825457"/>
              </p:ext>
            </p:extLst>
          </p:nvPr>
        </p:nvGraphicFramePr>
        <p:xfrm>
          <a:off x="147550" y="830746"/>
          <a:ext cx="8903400" cy="4205970"/>
        </p:xfrm>
        <a:graphic>
          <a:graphicData uri="http://schemas.openxmlformats.org/drawingml/2006/table">
            <a:tbl>
              <a:tblPr>
                <a:noFill/>
                <a:tableStyleId>{6DA3E2F1-50B1-4261-9C20-9807C16D47D1}</a:tableStyleId>
              </a:tblPr>
              <a:tblGrid>
                <a:gridCol w="4893682">
                  <a:extLst>
                    <a:ext uri="{9D8B030D-6E8A-4147-A177-3AD203B41FA5}">
                      <a16:colId xmlns="" xmlns:a16="http://schemas.microsoft.com/office/drawing/2014/main" val="20000"/>
                    </a:ext>
                  </a:extLst>
                </a:gridCol>
                <a:gridCol w="1294718">
                  <a:extLst>
                    <a:ext uri="{9D8B030D-6E8A-4147-A177-3AD203B41FA5}">
                      <a16:colId xmlns="" xmlns:a16="http://schemas.microsoft.com/office/drawing/2014/main" val="20001"/>
                    </a:ext>
                  </a:extLst>
                </a:gridCol>
                <a:gridCol w="1337059">
                  <a:extLst>
                    <a:ext uri="{9D8B030D-6E8A-4147-A177-3AD203B41FA5}">
                      <a16:colId xmlns="" xmlns:a16="http://schemas.microsoft.com/office/drawing/2014/main" val="20002"/>
                    </a:ext>
                  </a:extLst>
                </a:gridCol>
                <a:gridCol w="1377941">
                  <a:extLst>
                    <a:ext uri="{9D8B030D-6E8A-4147-A177-3AD203B41FA5}">
                      <a16:colId xmlns="" xmlns:a16="http://schemas.microsoft.com/office/drawing/2014/main" val="20003"/>
                    </a:ext>
                  </a:extLst>
                </a:gridCol>
              </a:tblGrid>
              <a:tr h="340800">
                <a:tc>
                  <a:txBody>
                    <a:bodyPr/>
                    <a:lstStyle/>
                    <a:p>
                      <a:pPr marL="0" lvl="0" indent="0">
                        <a:spcBef>
                          <a:spcPts val="0"/>
                        </a:spcBef>
                        <a:spcAft>
                          <a:spcPts val="0"/>
                        </a:spcAft>
                        <a:buNone/>
                      </a:pPr>
                      <a:r>
                        <a:rPr lang="en" sz="1200" b="1" dirty="0">
                          <a:latin typeface="Arial" panose="020B0604020202020204" pitchFamily="34" charset="0"/>
                          <a:ea typeface="Times New Roman"/>
                          <a:cs typeface="Arial" panose="020B0604020202020204" pitchFamily="34" charset="0"/>
                          <a:sym typeface="Times New Roman"/>
                        </a:rPr>
                        <a:t>Characteristics </a:t>
                      </a:r>
                      <a:endParaRPr sz="12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DBAB">
                        <a:alpha val="85000"/>
                      </a:srgbClr>
                    </a:solidFill>
                  </a:tcPr>
                </a:tc>
                <a:tc>
                  <a:txBody>
                    <a:bodyPr/>
                    <a:lstStyle/>
                    <a:p>
                      <a:pPr marL="0" lvl="0" indent="0">
                        <a:spcBef>
                          <a:spcPts val="0"/>
                        </a:spcBef>
                        <a:spcAft>
                          <a:spcPts val="0"/>
                        </a:spcAft>
                        <a:buNone/>
                      </a:pPr>
                      <a:r>
                        <a:rPr lang="en" sz="1200" b="1" dirty="0" smtClean="0">
                          <a:latin typeface="Arial" panose="020B0604020202020204" pitchFamily="34" charset="0"/>
                          <a:ea typeface="Times New Roman"/>
                          <a:cs typeface="Arial" panose="020B0604020202020204" pitchFamily="34" charset="0"/>
                          <a:sym typeface="Times New Roman"/>
                        </a:rPr>
                        <a:t>T</a:t>
                      </a:r>
                      <a:r>
                        <a:rPr lang="hr-HR" sz="1200" b="1" dirty="0" smtClean="0">
                          <a:latin typeface="Arial" panose="020B0604020202020204" pitchFamily="34" charset="0"/>
                          <a:ea typeface="Times New Roman"/>
                          <a:cs typeface="Arial" panose="020B0604020202020204" pitchFamily="34" charset="0"/>
                          <a:sym typeface="Times New Roman"/>
                        </a:rPr>
                        <a:t>ransboundary</a:t>
                      </a:r>
                      <a:r>
                        <a:rPr lang="hr-HR" sz="1200" b="1" baseline="0" dirty="0" smtClean="0">
                          <a:latin typeface="Arial" panose="020B0604020202020204" pitchFamily="34" charset="0"/>
                          <a:ea typeface="Times New Roman"/>
                          <a:cs typeface="Arial" panose="020B0604020202020204" pitchFamily="34" charset="0"/>
                          <a:sym typeface="Times New Roman"/>
                        </a:rPr>
                        <a:t> Protected Area</a:t>
                      </a:r>
                      <a:endParaRPr sz="12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DBAB">
                        <a:alpha val="85000"/>
                      </a:srgbClr>
                    </a:solidFill>
                  </a:tcPr>
                </a:tc>
                <a:tc>
                  <a:txBody>
                    <a:bodyPr/>
                    <a:lstStyle/>
                    <a:p>
                      <a:pPr marL="0" lvl="0" indent="0">
                        <a:spcBef>
                          <a:spcPts val="0"/>
                        </a:spcBef>
                        <a:spcAft>
                          <a:spcPts val="0"/>
                        </a:spcAft>
                        <a:buNone/>
                      </a:pPr>
                      <a:r>
                        <a:rPr lang="en" sz="1200" b="1" dirty="0" smtClean="0">
                          <a:latin typeface="Arial" panose="020B0604020202020204" pitchFamily="34" charset="0"/>
                          <a:ea typeface="Times New Roman"/>
                          <a:cs typeface="Arial" panose="020B0604020202020204" pitchFamily="34" charset="0"/>
                          <a:sym typeface="Times New Roman"/>
                        </a:rPr>
                        <a:t>T</a:t>
                      </a:r>
                      <a:r>
                        <a:rPr lang="hr-HR" sz="1200" b="1" dirty="0" smtClean="0">
                          <a:latin typeface="Arial" panose="020B0604020202020204" pitchFamily="34" charset="0"/>
                          <a:ea typeface="Times New Roman"/>
                          <a:cs typeface="Arial" panose="020B0604020202020204" pitchFamily="34" charset="0"/>
                          <a:sym typeface="Times New Roman"/>
                        </a:rPr>
                        <a:t>ransboundary Conservation</a:t>
                      </a:r>
                      <a:r>
                        <a:rPr lang="hr-HR" sz="1200" b="1" baseline="0" dirty="0" smtClean="0">
                          <a:latin typeface="Arial" panose="020B0604020202020204" pitchFamily="34" charset="0"/>
                          <a:ea typeface="Times New Roman"/>
                          <a:cs typeface="Arial" panose="020B0604020202020204" pitchFamily="34" charset="0"/>
                          <a:sym typeface="Times New Roman"/>
                        </a:rPr>
                        <a:t> Landscape and/or Seascape</a:t>
                      </a:r>
                      <a:endParaRPr sz="12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DBAB">
                        <a:alpha val="85000"/>
                      </a:srgbClr>
                    </a:solidFill>
                  </a:tcPr>
                </a:tc>
                <a:tc>
                  <a:txBody>
                    <a:bodyPr/>
                    <a:lstStyle/>
                    <a:p>
                      <a:pPr marL="0" lvl="0" indent="0">
                        <a:spcBef>
                          <a:spcPts val="0"/>
                        </a:spcBef>
                        <a:spcAft>
                          <a:spcPts val="0"/>
                        </a:spcAft>
                        <a:buNone/>
                      </a:pPr>
                      <a:r>
                        <a:rPr lang="en" sz="1200" b="1" dirty="0" smtClean="0">
                          <a:latin typeface="Arial" panose="020B0604020202020204" pitchFamily="34" charset="0"/>
                          <a:ea typeface="Times New Roman"/>
                          <a:cs typeface="Arial" panose="020B0604020202020204" pitchFamily="34" charset="0"/>
                          <a:sym typeface="Times New Roman"/>
                        </a:rPr>
                        <a:t>T</a:t>
                      </a:r>
                      <a:r>
                        <a:rPr lang="hr-HR" sz="1200" b="1" dirty="0" smtClean="0">
                          <a:latin typeface="Arial" panose="020B0604020202020204" pitchFamily="34" charset="0"/>
                          <a:ea typeface="Times New Roman"/>
                          <a:cs typeface="Arial" panose="020B0604020202020204" pitchFamily="34" charset="0"/>
                          <a:sym typeface="Times New Roman"/>
                        </a:rPr>
                        <a:t>ransboundary Migration Conservation Area</a:t>
                      </a:r>
                      <a:endParaRPr sz="1200" b="1"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DBAB">
                        <a:alpha val="85000"/>
                      </a:srgbClr>
                    </a:solidFill>
                  </a:tcPr>
                </a:tc>
                <a:extLst>
                  <a:ext uri="{0D108BD9-81ED-4DB2-BD59-A6C34878D82A}">
                    <a16:rowId xmlns="" xmlns:a16="http://schemas.microsoft.com/office/drawing/2014/main" val="10000"/>
                  </a:ext>
                </a:extLst>
              </a:tr>
              <a:tr h="296148">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Cooperation </a:t>
                      </a:r>
                      <a:r>
                        <a:rPr lang="hr-HR" sz="1200" dirty="0" smtClean="0">
                          <a:latin typeface="Arial" panose="020B0604020202020204" pitchFamily="34" charset="0"/>
                          <a:ea typeface="Times New Roman"/>
                          <a:cs typeface="Arial" panose="020B0604020202020204" pitchFamily="34" charset="0"/>
                          <a:sym typeface="Times New Roman"/>
                        </a:rPr>
                        <a:t>a</a:t>
                      </a:r>
                      <a:r>
                        <a:rPr lang="en" sz="1200" dirty="0" smtClean="0">
                          <a:latin typeface="Arial" panose="020B0604020202020204" pitchFamily="34" charset="0"/>
                          <a:ea typeface="Times New Roman"/>
                          <a:cs typeface="Arial" panose="020B0604020202020204" pitchFamily="34" charset="0"/>
                          <a:sym typeface="Times New Roman"/>
                        </a:rPr>
                        <a:t>cross </a:t>
                      </a:r>
                      <a:r>
                        <a:rPr lang="hr-HR" sz="1200" dirty="0" smtClean="0">
                          <a:latin typeface="Arial" panose="020B0604020202020204" pitchFamily="34" charset="0"/>
                          <a:ea typeface="Times New Roman"/>
                          <a:cs typeface="Arial" panose="020B0604020202020204" pitchFamily="34" charset="0"/>
                          <a:sym typeface="Times New Roman"/>
                        </a:rPr>
                        <a:t>i</a:t>
                      </a:r>
                      <a:r>
                        <a:rPr lang="en" sz="1200" dirty="0" smtClean="0">
                          <a:latin typeface="Arial" panose="020B0604020202020204" pitchFamily="34" charset="0"/>
                          <a:ea typeface="Times New Roman"/>
                          <a:cs typeface="Arial" panose="020B0604020202020204" pitchFamily="34" charset="0"/>
                          <a:sym typeface="Times New Roman"/>
                        </a:rPr>
                        <a:t>nternational </a:t>
                      </a:r>
                      <a:r>
                        <a:rPr lang="hr-HR" sz="1200" dirty="0" smtClean="0">
                          <a:latin typeface="Arial" panose="020B0604020202020204" pitchFamily="34" charset="0"/>
                          <a:ea typeface="Times New Roman"/>
                          <a:cs typeface="Arial" panose="020B0604020202020204" pitchFamily="34" charset="0"/>
                          <a:sym typeface="Times New Roman"/>
                        </a:rPr>
                        <a:t>b</a:t>
                      </a:r>
                      <a:r>
                        <a:rPr lang="en" sz="1200" dirty="0" smtClean="0">
                          <a:latin typeface="Arial" panose="020B0604020202020204" pitchFamily="34" charset="0"/>
                          <a:ea typeface="Times New Roman"/>
                          <a:cs typeface="Arial" panose="020B0604020202020204" pitchFamily="34" charset="0"/>
                          <a:sym typeface="Times New Roman"/>
                        </a:rPr>
                        <a:t>oundary </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1"/>
                  </a:ext>
                </a:extLst>
              </a:tr>
              <a:tr h="343690">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Contains </a:t>
                      </a:r>
                      <a:r>
                        <a:rPr lang="hr-HR" sz="1200" dirty="0" smtClean="0">
                          <a:latin typeface="Arial" panose="020B0604020202020204" pitchFamily="34" charset="0"/>
                          <a:ea typeface="Times New Roman"/>
                          <a:cs typeface="Arial" panose="020B0604020202020204" pitchFamily="34" charset="0"/>
                          <a:sym typeface="Times New Roman"/>
                        </a:rPr>
                        <a:t>p</a:t>
                      </a:r>
                      <a:r>
                        <a:rPr lang="en" sz="1200" dirty="0" smtClean="0">
                          <a:latin typeface="Arial" panose="020B0604020202020204" pitchFamily="34" charset="0"/>
                          <a:ea typeface="Times New Roman"/>
                          <a:cs typeface="Arial" panose="020B0604020202020204" pitchFamily="34" charset="0"/>
                          <a:sym typeface="Times New Roman"/>
                        </a:rPr>
                        <a:t>rotected </a:t>
                      </a:r>
                      <a:r>
                        <a:rPr lang="hr-HR" sz="1200" dirty="0" smtClean="0">
                          <a:latin typeface="Arial" panose="020B0604020202020204" pitchFamily="34" charset="0"/>
                          <a:ea typeface="Times New Roman"/>
                          <a:cs typeface="Arial" panose="020B0604020202020204" pitchFamily="34" charset="0"/>
                          <a:sym typeface="Times New Roman"/>
                        </a:rPr>
                        <a:t>a</a:t>
                      </a:r>
                      <a:r>
                        <a:rPr lang="en" sz="1200" dirty="0" smtClean="0">
                          <a:latin typeface="Arial" panose="020B0604020202020204" pitchFamily="34" charset="0"/>
                          <a:ea typeface="Times New Roman"/>
                          <a:cs typeface="Arial" panose="020B0604020202020204" pitchFamily="34" charset="0"/>
                          <a:sym typeface="Times New Roman"/>
                        </a:rPr>
                        <a:t>rea</a:t>
                      </a:r>
                      <a:r>
                        <a:rPr lang="hr-HR" sz="1200" dirty="0" smtClean="0">
                          <a:latin typeface="Arial" panose="020B0604020202020204" pitchFamily="34" charset="0"/>
                          <a:ea typeface="Times New Roman"/>
                          <a:cs typeface="Arial" panose="020B0604020202020204" pitchFamily="34" charset="0"/>
                          <a:sym typeface="Times New Roman"/>
                        </a:rPr>
                        <a:t>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lang="hr-H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2"/>
                  </a:ext>
                </a:extLst>
              </a:tr>
              <a:tr h="283657">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Contains </a:t>
                      </a:r>
                      <a:r>
                        <a:rPr lang="hr-HR" sz="1200" dirty="0" smtClean="0">
                          <a:latin typeface="Arial" panose="020B0604020202020204" pitchFamily="34" charset="0"/>
                          <a:ea typeface="Times New Roman"/>
                          <a:cs typeface="Arial" panose="020B0604020202020204" pitchFamily="34" charset="0"/>
                          <a:sym typeface="Times New Roman"/>
                        </a:rPr>
                        <a:t>areas that are not protected, but are sustainably</a:t>
                      </a:r>
                      <a:r>
                        <a:rPr lang="hr-HR" sz="1200" baseline="0" dirty="0" smtClean="0">
                          <a:latin typeface="Arial" panose="020B0604020202020204" pitchFamily="34" charset="0"/>
                          <a:ea typeface="Times New Roman"/>
                          <a:cs typeface="Arial" panose="020B0604020202020204" pitchFamily="34" charset="0"/>
                          <a:sym typeface="Times New Roman"/>
                        </a:rPr>
                        <a:t> managed</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No</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lang="hr-H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3"/>
                  </a:ext>
                </a:extLst>
              </a:tr>
              <a:tr h="304306">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Shared </a:t>
                      </a:r>
                      <a:r>
                        <a:rPr lang="hr-HR" sz="1200" dirty="0" smtClean="0">
                          <a:latin typeface="Arial" panose="020B0604020202020204" pitchFamily="34" charset="0"/>
                          <a:ea typeface="Times New Roman"/>
                          <a:cs typeface="Arial" panose="020B0604020202020204" pitchFamily="34" charset="0"/>
                          <a:sym typeface="Times New Roman"/>
                        </a:rPr>
                        <a:t>e</a:t>
                      </a:r>
                      <a:r>
                        <a:rPr lang="en" sz="1200" dirty="0" smtClean="0">
                          <a:latin typeface="Arial" panose="020B0604020202020204" pitchFamily="34" charset="0"/>
                          <a:ea typeface="Times New Roman"/>
                          <a:cs typeface="Arial" panose="020B0604020202020204" pitchFamily="34" charset="0"/>
                          <a:sym typeface="Times New Roman"/>
                        </a:rPr>
                        <a:t>cosystem(s</a:t>
                      </a:r>
                      <a:r>
                        <a:rPr lang="en" sz="1200" dirty="0">
                          <a:latin typeface="Arial" panose="020B0604020202020204" pitchFamily="34" charset="0"/>
                          <a:ea typeface="Times New Roman"/>
                          <a:cs typeface="Arial" panose="020B0604020202020204" pitchFamily="34" charset="0"/>
                          <a:sym typeface="Times New Roman"/>
                        </a:rPr>
                        <a:t>)</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lang="hr-H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4"/>
                  </a:ext>
                </a:extLst>
              </a:tr>
              <a:tr h="311508">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Relative physical proximity between units within a TBCA</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lang="hr-H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5"/>
                  </a:ext>
                </a:extLst>
              </a:tr>
              <a:tr h="318709">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Transboundary cooperation in species/habitat management</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6"/>
                  </a:ext>
                </a:extLst>
              </a:tr>
              <a:tr h="312464">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Protection of migratory species is key reason for cooperation </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lang="hr-H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7"/>
                  </a:ext>
                </a:extLst>
              </a:tr>
              <a:tr h="459200">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Transboundary cooperation in management, local community relations, </a:t>
                      </a:r>
                      <a:r>
                        <a:rPr lang="hr-HR" sz="1200" dirty="0" smtClean="0">
                          <a:latin typeface="Arial" panose="020B0604020202020204" pitchFamily="34" charset="0"/>
                          <a:ea typeface="Times New Roman"/>
                          <a:cs typeface="Arial" panose="020B0604020202020204" pitchFamily="34" charset="0"/>
                          <a:sym typeface="Times New Roman"/>
                        </a:rPr>
                        <a:t>visitor</a:t>
                      </a:r>
                      <a:r>
                        <a:rPr lang="hr-HR" sz="1200" baseline="0" dirty="0" smtClean="0">
                          <a:latin typeface="Arial" panose="020B0604020202020204" pitchFamily="34" charset="0"/>
                          <a:ea typeface="Times New Roman"/>
                          <a:cs typeface="Arial" panose="020B0604020202020204" pitchFamily="34" charset="0"/>
                          <a:sym typeface="Times New Roman"/>
                        </a:rPr>
                        <a:t> management, </a:t>
                      </a:r>
                      <a:r>
                        <a:rPr lang="en" sz="1200" dirty="0" smtClean="0">
                          <a:latin typeface="Arial" panose="020B0604020202020204" pitchFamily="34" charset="0"/>
                          <a:ea typeface="Times New Roman"/>
                          <a:cs typeface="Arial" panose="020B0604020202020204" pitchFamily="34" charset="0"/>
                          <a:sym typeface="Times New Roman"/>
                        </a:rPr>
                        <a:t>security considerations </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en" sz="1200" dirty="0">
                          <a:latin typeface="Arial" panose="020B0604020202020204" pitchFamily="34" charset="0"/>
                          <a:ea typeface="Times New Roman"/>
                          <a:cs typeface="Arial" panose="020B0604020202020204" pitchFamily="34" charset="0"/>
                          <a:sym typeface="Times New Roman"/>
                        </a:rPr>
                        <a:t>Yes</a:t>
                      </a:r>
                      <a:endParaRP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tc>
                  <a:txBody>
                    <a:bodyPr/>
                    <a:lstStyle/>
                    <a:p>
                      <a:pPr marL="0" lvl="0" indent="0">
                        <a:spcBef>
                          <a:spcPts val="0"/>
                        </a:spcBef>
                        <a:spcAft>
                          <a:spcPts val="0"/>
                        </a:spcAft>
                        <a:buNone/>
                      </a:pPr>
                      <a:r>
                        <a:rPr lang="hr-HR" sz="1200" dirty="0" smtClean="0">
                          <a:latin typeface="Arial" panose="020B0604020202020204" pitchFamily="34" charset="0"/>
                          <a:ea typeface="Times New Roman"/>
                          <a:cs typeface="Arial" panose="020B0604020202020204" pitchFamily="34" charset="0"/>
                          <a:sym typeface="Times New Roman"/>
                        </a:rPr>
                        <a:t>Not necessarily</a:t>
                      </a:r>
                      <a:endParaRPr lang="hr-HR" sz="1200" dirty="0">
                        <a:latin typeface="Arial" panose="020B0604020202020204" pitchFamily="34" charset="0"/>
                        <a:ea typeface="Times New Roman"/>
                        <a:cs typeface="Arial" panose="020B0604020202020204" pitchFamily="34" charset="0"/>
                        <a:sym typeface="Times New Roman"/>
                      </a:endParaRPr>
                    </a:p>
                  </a:txBody>
                  <a:tcPr marL="91425" marR="91425" marT="91425" marB="91425">
                    <a:solidFill>
                      <a:srgbClr val="FFFFFF">
                        <a:alpha val="85000"/>
                      </a:srgbClr>
                    </a:solidFill>
                  </a:tcPr>
                </a:tc>
                <a:extLst>
                  <a:ext uri="{0D108BD9-81ED-4DB2-BD59-A6C34878D82A}">
                    <a16:rowId xmlns="" xmlns:a16="http://schemas.microsoft.com/office/drawing/2014/main" val="10008"/>
                  </a:ext>
                </a:extLst>
              </a:tr>
            </a:tbl>
          </a:graphicData>
        </a:graphic>
      </p:graphicFrame>
      <p:sp>
        <p:nvSpPr>
          <p:cNvPr id="216" name="Google Shape;216;p25"/>
          <p:cNvSpPr txBox="1">
            <a:spLocks noGrp="1"/>
          </p:cNvSpPr>
          <p:nvPr>
            <p:ph type="title"/>
          </p:nvPr>
        </p:nvSpPr>
        <p:spPr>
          <a:xfrm>
            <a:off x="1097280" y="171797"/>
            <a:ext cx="8046720" cy="584775"/>
          </a:xfrm>
          <a:prstGeom prst="rect">
            <a:avLst/>
          </a:prstGeom>
          <a:solidFill>
            <a:srgbClr val="FFFFFF">
              <a:alpha val="53730"/>
            </a:srgbClr>
          </a:solidFill>
        </p:spPr>
        <p:txBody>
          <a:bodyPr spcFirstLastPara="1" wrap="square" lIns="91425" tIns="91425" rIns="91425" bIns="91425" anchor="b" anchorCtr="0">
            <a:noAutofit/>
          </a:bodyPr>
          <a:lstStyle/>
          <a:p>
            <a:pPr marL="0" lvl="0" indent="0" rtl="0">
              <a:spcBef>
                <a:spcPts val="0"/>
              </a:spcBef>
              <a:spcAft>
                <a:spcPts val="0"/>
              </a:spcAft>
              <a:buNone/>
            </a:pPr>
            <a:r>
              <a:rPr lang="hr-HR" sz="2400" b="1" dirty="0" smtClean="0">
                <a:ea typeface="Times New Roman"/>
                <a:cs typeface="Arial" panose="020B0604020202020204" pitchFamily="34" charset="0"/>
                <a:sym typeface="Times New Roman"/>
              </a:rPr>
              <a:t>C</a:t>
            </a:r>
            <a:r>
              <a:rPr lang="en" sz="2400" b="1" dirty="0" smtClean="0">
                <a:ea typeface="Times New Roman"/>
                <a:cs typeface="Arial" panose="020B0604020202020204" pitchFamily="34" charset="0"/>
                <a:sym typeface="Times New Roman"/>
              </a:rPr>
              <a:t>omparison</a:t>
            </a:r>
            <a:r>
              <a:rPr lang="hr-HR" sz="2400" b="1" dirty="0" smtClean="0">
                <a:ea typeface="Times New Roman"/>
                <a:cs typeface="Arial" panose="020B0604020202020204" pitchFamily="34" charset="0"/>
                <a:sym typeface="Times New Roman"/>
              </a:rPr>
              <a:t> of Characteristics of </a:t>
            </a:r>
            <a:r>
              <a:rPr lang="en-US" sz="2400" b="1" dirty="0" smtClean="0">
                <a:ea typeface="Times New Roman"/>
                <a:cs typeface="Arial" panose="020B0604020202020204" pitchFamily="34" charset="0"/>
                <a:sym typeface="Times New Roman"/>
              </a:rPr>
              <a:t>T</a:t>
            </a:r>
            <a:r>
              <a:rPr lang="hr-HR" sz="2400" b="1" dirty="0" smtClean="0">
                <a:ea typeface="Times New Roman"/>
                <a:cs typeface="Arial" panose="020B0604020202020204" pitchFamily="34" charset="0"/>
                <a:sym typeface="Times New Roman"/>
              </a:rPr>
              <a:t>BCAs</a:t>
            </a:r>
            <a:endParaRPr sz="2400" b="1" dirty="0">
              <a:ea typeface="Times New Roman"/>
              <a:cs typeface="Arial" panose="020B0604020202020204" pitchFamily="34" charset="0"/>
              <a:sym typeface="Times New Roman"/>
            </a:endParaRPr>
          </a:p>
        </p:txBody>
      </p:sp>
      <p:pic>
        <p:nvPicPr>
          <p:cNvPr id="4" name="Google Shape;99;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188"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p:txBody>
          <a:bodyPr/>
          <a:lstStyle/>
          <a:p>
            <a:pPr lvl="0"/>
            <a:r>
              <a:rPr lang="en-GB" dirty="0" smtClean="0">
                <a:sym typeface="Times New Roman"/>
              </a:rPr>
              <a:t>Special Designation: Park for Peace </a:t>
            </a:r>
            <a:endParaRPr lang="en-GB" dirty="0">
              <a:sym typeface="Times New Roman"/>
            </a:endParaRPr>
          </a:p>
        </p:txBody>
      </p:sp>
      <p:sp>
        <p:nvSpPr>
          <p:cNvPr id="225" name="Google Shape;225;p26"/>
          <p:cNvSpPr txBox="1"/>
          <p:nvPr/>
        </p:nvSpPr>
        <p:spPr>
          <a:xfrm>
            <a:off x="4551538" y="3827667"/>
            <a:ext cx="4072200" cy="973800"/>
          </a:xfrm>
          <a:prstGeom prst="rect">
            <a:avLst/>
          </a:prstGeom>
          <a:solidFill>
            <a:srgbClr val="FFFFFF">
              <a:alpha val="5373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a:p>
            <a:pPr marL="0" lvl="0" indent="0" algn="ctr" rtl="0">
              <a:lnSpc>
                <a:spcPct val="115000"/>
              </a:lnSpc>
              <a:spcBef>
                <a:spcPts val="0"/>
              </a:spcBef>
              <a:spcAft>
                <a:spcPts val="0"/>
              </a:spcAft>
              <a:buClr>
                <a:schemeClr val="dk1"/>
              </a:buClr>
              <a:buSzPts val="1100"/>
              <a:buFont typeface="Arial"/>
              <a:buNone/>
            </a:pPr>
            <a:r>
              <a:rPr lang="en" dirty="0">
                <a:latin typeface="Arial" panose="020B0604020202020204" pitchFamily="34" charset="0"/>
                <a:ea typeface="Times New Roman"/>
                <a:cs typeface="Arial" panose="020B0604020202020204" pitchFamily="34" charset="0"/>
                <a:sym typeface="Times New Roman"/>
              </a:rPr>
              <a:t>Waterton-Glacier International Park for Peace in Canada and USA is the first Park for Peace in the world, established in 1932</a:t>
            </a:r>
            <a:endParaRPr dirty="0">
              <a:latin typeface="Arial" panose="020B0604020202020204" pitchFamily="34" charset="0"/>
              <a:ea typeface="Times New Roman"/>
              <a:cs typeface="Arial" panose="020B0604020202020204" pitchFamily="34" charset="0"/>
              <a:sym typeface="Times New Roman"/>
            </a:endParaRPr>
          </a:p>
          <a:p>
            <a:pPr marL="0" lvl="0" indent="0" rtl="0">
              <a:lnSpc>
                <a:spcPct val="115000"/>
              </a:lnSpc>
              <a:spcBef>
                <a:spcPts val="0"/>
              </a:spcBef>
              <a:spcAft>
                <a:spcPts val="0"/>
              </a:spcAft>
              <a:buNone/>
            </a:pPr>
            <a:endParaRPr dirty="0">
              <a:latin typeface="Arial" panose="020B0604020202020204" pitchFamily="34" charset="0"/>
              <a:ea typeface="Times New Roman"/>
              <a:cs typeface="Arial" panose="020B0604020202020204" pitchFamily="34" charset="0"/>
              <a:sym typeface="Times New Roman"/>
            </a:endParaRPr>
          </a:p>
        </p:txBody>
      </p:sp>
      <p:sp>
        <p:nvSpPr>
          <p:cNvPr id="226" name="Google Shape;226;p26"/>
          <p:cNvSpPr txBox="1"/>
          <p:nvPr/>
        </p:nvSpPr>
        <p:spPr>
          <a:xfrm>
            <a:off x="430672" y="985943"/>
            <a:ext cx="3650997" cy="548640"/>
          </a:xfrm>
          <a:prstGeom prst="rect">
            <a:avLst/>
          </a:prstGeom>
          <a:solidFill>
            <a:srgbClr val="FFC386">
              <a:alpha val="5373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dirty="0">
                <a:solidFill>
                  <a:schemeClr val="dk1"/>
                </a:solidFill>
                <a:latin typeface="Arial" panose="020B0604020202020204" pitchFamily="34" charset="0"/>
                <a:ea typeface="Times New Roman"/>
                <a:cs typeface="Arial" panose="020B0604020202020204" pitchFamily="34" charset="0"/>
                <a:sym typeface="Times New Roman"/>
              </a:rPr>
              <a:t>Characteristics </a:t>
            </a:r>
            <a:endParaRPr sz="2200" b="1" dirty="0"/>
          </a:p>
        </p:txBody>
      </p:sp>
      <p:sp>
        <p:nvSpPr>
          <p:cNvPr id="227" name="Google Shape;227;p26"/>
          <p:cNvSpPr txBox="1"/>
          <p:nvPr/>
        </p:nvSpPr>
        <p:spPr>
          <a:xfrm>
            <a:off x="430672" y="3887067"/>
            <a:ext cx="3650995" cy="914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Promote and r</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einforce </a:t>
            </a:r>
            <a:r>
              <a:rPr lang="en" sz="1800" dirty="0">
                <a:solidFill>
                  <a:schemeClr val="dk1"/>
                </a:solidFill>
                <a:latin typeface="Arial" panose="020B0604020202020204" pitchFamily="34" charset="0"/>
                <a:ea typeface="Times New Roman"/>
                <a:cs typeface="Arial" panose="020B0604020202020204" pitchFamily="34" charset="0"/>
                <a:sym typeface="Times New Roman"/>
              </a:rPr>
              <a:t>peaceful relations </a:t>
            </a:r>
            <a:endParaRPr dirty="0"/>
          </a:p>
        </p:txBody>
      </p:sp>
      <p:sp>
        <p:nvSpPr>
          <p:cNvPr id="9" name="Google Shape;227;p26"/>
          <p:cNvSpPr txBox="1"/>
          <p:nvPr/>
        </p:nvSpPr>
        <p:spPr>
          <a:xfrm>
            <a:off x="418006" y="1708641"/>
            <a:ext cx="3663661" cy="10719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smtClean="0">
                <a:solidFill>
                  <a:schemeClr val="dk1"/>
                </a:solidFill>
                <a:latin typeface="Arial" panose="020B0604020202020204" pitchFamily="34" charset="0"/>
                <a:ea typeface="Times New Roman"/>
                <a:cs typeface="Arial" panose="020B0604020202020204" pitchFamily="34" charset="0"/>
                <a:sym typeface="Times New Roman"/>
              </a:rPr>
              <a:t>Special designation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that </a:t>
            </a:r>
            <a:r>
              <a:rPr lang="en-US" sz="1800" dirty="0" smtClean="0">
                <a:solidFill>
                  <a:schemeClr val="dk1"/>
                </a:solidFill>
                <a:latin typeface="Arial" panose="020B0604020202020204" pitchFamily="34" charset="0"/>
                <a:ea typeface="Times New Roman"/>
                <a:cs typeface="Arial" panose="020B0604020202020204" pitchFamily="34" charset="0"/>
                <a:sym typeface="Times New Roman"/>
              </a:rPr>
              <a:t>may apply to TBPA, TBCL/S, T</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B</a:t>
            </a:r>
            <a:r>
              <a:rPr lang="en-US" sz="1800" dirty="0" smtClean="0">
                <a:solidFill>
                  <a:schemeClr val="dk1"/>
                </a:solidFill>
                <a:latin typeface="Arial" panose="020B0604020202020204" pitchFamily="34" charset="0"/>
                <a:ea typeface="Times New Roman"/>
                <a:cs typeface="Arial" panose="020B0604020202020204" pitchFamily="34" charset="0"/>
                <a:sym typeface="Times New Roman"/>
              </a:rPr>
              <a:t>MCA</a:t>
            </a:r>
            <a:endParaRPr dirty="0"/>
          </a:p>
        </p:txBody>
      </p:sp>
      <p:sp>
        <p:nvSpPr>
          <p:cNvPr id="10" name="Google Shape;227;p26"/>
          <p:cNvSpPr txBox="1"/>
          <p:nvPr/>
        </p:nvSpPr>
        <p:spPr>
          <a:xfrm>
            <a:off x="418008" y="2875770"/>
            <a:ext cx="3663660" cy="914400"/>
          </a:xfrm>
          <a:prstGeom prst="rect">
            <a:avLst/>
          </a:prstGeom>
          <a:solidFill>
            <a:srgbClr val="FFE9CC">
              <a:alpha val="8962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Celebrate </a:t>
            </a:r>
            <a:r>
              <a:rPr lang="en" sz="1800" dirty="0">
                <a:solidFill>
                  <a:schemeClr val="dk1"/>
                </a:solidFill>
                <a:latin typeface="Arial" panose="020B0604020202020204" pitchFamily="34" charset="0"/>
                <a:ea typeface="Times New Roman"/>
                <a:cs typeface="Arial" panose="020B0604020202020204" pitchFamily="34" charset="0"/>
                <a:sym typeface="Times New Roman"/>
              </a:rPr>
              <a:t>endurance of </a:t>
            </a:r>
            <a:r>
              <a:rPr lang="hr-HR" sz="1800" dirty="0" smtClean="0">
                <a:solidFill>
                  <a:schemeClr val="dk1"/>
                </a:solidFill>
                <a:latin typeface="Arial" panose="020B0604020202020204" pitchFamily="34" charset="0"/>
                <a:ea typeface="Times New Roman"/>
                <a:cs typeface="Arial" panose="020B0604020202020204" pitchFamily="34" charset="0"/>
                <a:sym typeface="Times New Roman"/>
              </a:rPr>
              <a:t>p</a:t>
            </a:r>
            <a:r>
              <a:rPr lang="en" sz="1800" dirty="0" smtClean="0">
                <a:solidFill>
                  <a:schemeClr val="dk1"/>
                </a:solidFill>
                <a:latin typeface="Arial" panose="020B0604020202020204" pitchFamily="34" charset="0"/>
                <a:ea typeface="Times New Roman"/>
                <a:cs typeface="Arial" panose="020B0604020202020204" pitchFamily="34" charset="0"/>
                <a:sym typeface="Times New Roman"/>
              </a:rPr>
              <a:t>eace</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296" y="985943"/>
            <a:ext cx="4071442" cy="2712598"/>
          </a:xfrm>
          <a:prstGeom prst="rect">
            <a:avLst/>
          </a:prstGeom>
        </p:spPr>
      </p:pic>
      <p:pic>
        <p:nvPicPr>
          <p:cNvPr id="11"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8"/>
          <p:cNvSpPr txBox="1">
            <a:spLocks noGrp="1"/>
          </p:cNvSpPr>
          <p:nvPr>
            <p:ph type="title"/>
          </p:nvPr>
        </p:nvSpPr>
        <p:spPr>
          <a:xfrm>
            <a:off x="1057275" y="126712"/>
            <a:ext cx="8086725" cy="461665"/>
          </a:xfrm>
        </p:spPr>
        <p:txBody>
          <a:bodyPr/>
          <a:lstStyle/>
          <a:p>
            <a:pPr lvl="0"/>
            <a:r>
              <a:rPr lang="en-GB" sz="2400" dirty="0" smtClean="0">
                <a:sym typeface="Times New Roman"/>
              </a:rPr>
              <a:t>Typology of TBCAs: Examples</a:t>
            </a:r>
            <a:endParaRPr lang="en-GB" sz="2400" dirty="0">
              <a:sym typeface="Times New Roman"/>
            </a:endParaRPr>
          </a:p>
        </p:txBody>
      </p:sp>
      <p:sp>
        <p:nvSpPr>
          <p:cNvPr id="255" name="Google Shape;255;p28"/>
          <p:cNvSpPr txBox="1"/>
          <p:nvPr/>
        </p:nvSpPr>
        <p:spPr>
          <a:xfrm>
            <a:off x="3471366" y="2734741"/>
            <a:ext cx="2124000" cy="975900"/>
          </a:xfrm>
          <a:prstGeom prst="rect">
            <a:avLst/>
          </a:prstGeom>
          <a:solidFill>
            <a:srgbClr val="FFE9CC">
              <a:alpha val="8000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700" b="1" dirty="0">
                <a:latin typeface="Arial" panose="020B0604020202020204" pitchFamily="34" charset="0"/>
                <a:ea typeface="Times New Roman"/>
                <a:cs typeface="Arial" panose="020B0604020202020204" pitchFamily="34" charset="0"/>
                <a:sym typeface="Times New Roman"/>
              </a:rPr>
              <a:t>Transboundary Conservation Landscape/Seascape</a:t>
            </a:r>
            <a:endParaRPr sz="1700" b="1" dirty="0">
              <a:latin typeface="Arial" panose="020B0604020202020204" pitchFamily="34" charset="0"/>
              <a:ea typeface="Times New Roman"/>
              <a:cs typeface="Arial" panose="020B0604020202020204" pitchFamily="34" charset="0"/>
              <a:sym typeface="Times New Roman"/>
            </a:endParaRPr>
          </a:p>
        </p:txBody>
      </p:sp>
      <p:sp>
        <p:nvSpPr>
          <p:cNvPr id="256" name="Google Shape;256;p28"/>
          <p:cNvSpPr txBox="1"/>
          <p:nvPr/>
        </p:nvSpPr>
        <p:spPr>
          <a:xfrm>
            <a:off x="6300540" y="2734741"/>
            <a:ext cx="2294400" cy="975900"/>
          </a:xfrm>
          <a:prstGeom prst="rect">
            <a:avLst/>
          </a:prstGeom>
          <a:solidFill>
            <a:srgbClr val="FFE9CC">
              <a:alpha val="8000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1700" b="1" dirty="0">
                <a:latin typeface="Arial" panose="020B0604020202020204" pitchFamily="34" charset="0"/>
                <a:ea typeface="Times New Roman"/>
                <a:cs typeface="Arial" panose="020B0604020202020204" pitchFamily="34" charset="0"/>
                <a:sym typeface="Times New Roman"/>
              </a:rPr>
              <a:t>Transboundary Migration Conservation Area</a:t>
            </a:r>
            <a:endParaRPr sz="1700" b="1" dirty="0">
              <a:latin typeface="Arial" panose="020B0604020202020204" pitchFamily="34" charset="0"/>
              <a:ea typeface="Times New Roman"/>
              <a:cs typeface="Arial" panose="020B0604020202020204" pitchFamily="34" charset="0"/>
              <a:sym typeface="Times New Roman"/>
            </a:endParaRPr>
          </a:p>
        </p:txBody>
      </p:sp>
      <p:sp>
        <p:nvSpPr>
          <p:cNvPr id="257" name="Google Shape;257;p28"/>
          <p:cNvSpPr txBox="1"/>
          <p:nvPr/>
        </p:nvSpPr>
        <p:spPr>
          <a:xfrm>
            <a:off x="551106" y="2759650"/>
            <a:ext cx="2216003" cy="975900"/>
          </a:xfrm>
          <a:prstGeom prst="rect">
            <a:avLst/>
          </a:prstGeom>
          <a:solidFill>
            <a:srgbClr val="FFE9CC">
              <a:alpha val="80000"/>
            </a:srgbClr>
          </a:solidFill>
          <a:ln>
            <a:noFill/>
          </a:ln>
        </p:spPr>
        <p:txBody>
          <a:bodyPr spcFirstLastPara="1" wrap="square" lIns="91425" tIns="45700" rIns="91425" bIns="45700" anchor="t" anchorCtr="0">
            <a:noAutofit/>
          </a:bodyPr>
          <a:lstStyle/>
          <a:p>
            <a:pPr lvl="0" algn="ctr">
              <a:lnSpc>
                <a:spcPct val="115000"/>
              </a:lnSpc>
            </a:pPr>
            <a:r>
              <a:rPr lang="en" sz="1700" b="1" dirty="0" smtClean="0">
                <a:latin typeface="Arial" panose="020B0604020202020204" pitchFamily="34" charset="0"/>
                <a:ea typeface="Times New Roman"/>
                <a:cs typeface="Arial" panose="020B0604020202020204" pitchFamily="34" charset="0"/>
                <a:sym typeface="Times New Roman"/>
              </a:rPr>
              <a:t>Transboundary </a:t>
            </a:r>
            <a:r>
              <a:rPr lang="en" sz="1700" b="1" dirty="0">
                <a:latin typeface="Arial" panose="020B0604020202020204" pitchFamily="34" charset="0"/>
                <a:ea typeface="Times New Roman"/>
                <a:cs typeface="Arial" panose="020B0604020202020204" pitchFamily="34" charset="0"/>
                <a:sym typeface="Times New Roman"/>
              </a:rPr>
              <a:t>Protected Area </a:t>
            </a:r>
            <a:r>
              <a:rPr lang="en" sz="1700" b="1" dirty="0" smtClean="0">
                <a:latin typeface="Arial" panose="020B0604020202020204" pitchFamily="34" charset="0"/>
                <a:ea typeface="Times New Roman"/>
                <a:cs typeface="Arial" panose="020B0604020202020204" pitchFamily="34" charset="0"/>
                <a:sym typeface="Times New Roman"/>
              </a:rPr>
              <a:t>&amp; Park </a:t>
            </a:r>
            <a:r>
              <a:rPr lang="en" sz="1700" b="1" dirty="0">
                <a:latin typeface="Arial" panose="020B0604020202020204" pitchFamily="34" charset="0"/>
                <a:ea typeface="Times New Roman"/>
                <a:cs typeface="Arial" panose="020B0604020202020204" pitchFamily="34" charset="0"/>
                <a:sym typeface="Times New Roman"/>
              </a:rPr>
              <a:t>for </a:t>
            </a:r>
            <a:r>
              <a:rPr lang="en" sz="1700" b="1" dirty="0" smtClean="0">
                <a:latin typeface="Arial" panose="020B0604020202020204" pitchFamily="34" charset="0"/>
                <a:ea typeface="Times New Roman"/>
                <a:cs typeface="Arial" panose="020B0604020202020204" pitchFamily="34" charset="0"/>
                <a:sym typeface="Times New Roman"/>
              </a:rPr>
              <a:t>Peace</a:t>
            </a:r>
            <a:endParaRPr sz="1700" b="1" dirty="0">
              <a:latin typeface="Arial" panose="020B0604020202020204" pitchFamily="34" charset="0"/>
              <a:ea typeface="Times New Roman"/>
              <a:cs typeface="Arial" panose="020B0604020202020204" pitchFamily="34" charset="0"/>
              <a:sym typeface="Times New Roman"/>
            </a:endParaRPr>
          </a:p>
        </p:txBody>
      </p:sp>
      <p:sp>
        <p:nvSpPr>
          <p:cNvPr id="259" name="Google Shape;259;p28"/>
          <p:cNvSpPr txBox="1"/>
          <p:nvPr/>
        </p:nvSpPr>
        <p:spPr>
          <a:xfrm>
            <a:off x="3471366" y="3789739"/>
            <a:ext cx="2124000" cy="1284300"/>
          </a:xfrm>
          <a:prstGeom prst="rect">
            <a:avLst/>
          </a:prstGeom>
          <a:solidFill>
            <a:srgbClr val="FFC386">
              <a:alpha val="8000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1600" dirty="0" smtClean="0">
                <a:latin typeface="Arial" panose="020B0604020202020204" pitchFamily="34" charset="0"/>
                <a:ea typeface="Times New Roman"/>
                <a:cs typeface="Arial" panose="020B0604020202020204" pitchFamily="34" charset="0"/>
                <a:sym typeface="Times New Roman"/>
              </a:rPr>
              <a:t>W-</a:t>
            </a:r>
            <a:r>
              <a:rPr lang="en-US" sz="1600" dirty="0" err="1" smtClean="0">
                <a:latin typeface="Arial" panose="020B0604020202020204" pitchFamily="34" charset="0"/>
                <a:ea typeface="Times New Roman"/>
                <a:cs typeface="Arial" panose="020B0604020202020204" pitchFamily="34" charset="0"/>
                <a:sym typeface="Times New Roman"/>
              </a:rPr>
              <a:t>Arly</a:t>
            </a:r>
            <a:r>
              <a:rPr lang="en-US" sz="1600" dirty="0" smtClean="0">
                <a:latin typeface="Arial" panose="020B0604020202020204" pitchFamily="34" charset="0"/>
                <a:ea typeface="Times New Roman"/>
                <a:cs typeface="Arial" panose="020B0604020202020204" pitchFamily="34" charset="0"/>
                <a:sym typeface="Times New Roman"/>
              </a:rPr>
              <a:t>-</a:t>
            </a:r>
            <a:r>
              <a:rPr lang="en-US" sz="1600" dirty="0" err="1" smtClean="0">
                <a:latin typeface="Arial" panose="020B0604020202020204" pitchFamily="34" charset="0"/>
                <a:ea typeface="Times New Roman"/>
                <a:cs typeface="Arial" panose="020B0604020202020204" pitchFamily="34" charset="0"/>
                <a:sym typeface="Times New Roman"/>
              </a:rPr>
              <a:t>Pendjari</a:t>
            </a:r>
            <a:r>
              <a:rPr lang="en-US" sz="1600" dirty="0" smtClean="0">
                <a:latin typeface="Arial" panose="020B0604020202020204" pitchFamily="34" charset="0"/>
                <a:ea typeface="Times New Roman"/>
                <a:cs typeface="Arial" panose="020B0604020202020204" pitchFamily="34" charset="0"/>
                <a:sym typeface="Times New Roman"/>
              </a:rPr>
              <a:t> Complex (Benin, Burkina Faso, Niger)</a:t>
            </a:r>
            <a:endParaRPr sz="1600" dirty="0">
              <a:latin typeface="Arial" panose="020B0604020202020204" pitchFamily="34" charset="0"/>
              <a:ea typeface="Times New Roman"/>
              <a:cs typeface="Arial" panose="020B0604020202020204" pitchFamily="34" charset="0"/>
              <a:sym typeface="Times New Roman"/>
            </a:endParaRPr>
          </a:p>
          <a:p>
            <a:pPr marL="0" lvl="0" indent="0" algn="ctr" rtl="0">
              <a:lnSpc>
                <a:spcPct val="115000"/>
              </a:lnSpc>
              <a:spcBef>
                <a:spcPts val="0"/>
              </a:spcBef>
              <a:spcAft>
                <a:spcPts val="0"/>
              </a:spcAft>
              <a:buNone/>
            </a:pPr>
            <a:endParaRPr sz="1600" dirty="0">
              <a:latin typeface="Arial" panose="020B0604020202020204" pitchFamily="34" charset="0"/>
              <a:ea typeface="Times New Roman"/>
              <a:cs typeface="Arial" panose="020B0604020202020204" pitchFamily="34" charset="0"/>
              <a:sym typeface="Times New Roman"/>
            </a:endParaRPr>
          </a:p>
        </p:txBody>
      </p:sp>
      <p:sp>
        <p:nvSpPr>
          <p:cNvPr id="260" name="Google Shape;260;p28"/>
          <p:cNvSpPr txBox="1"/>
          <p:nvPr/>
        </p:nvSpPr>
        <p:spPr>
          <a:xfrm>
            <a:off x="6300440" y="3789739"/>
            <a:ext cx="2294400" cy="1284300"/>
          </a:xfrm>
          <a:prstGeom prst="rect">
            <a:avLst/>
          </a:prstGeom>
          <a:solidFill>
            <a:srgbClr val="FFC386">
              <a:alpha val="8000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1600" dirty="0" smtClean="0">
                <a:latin typeface="Arial" panose="020B0604020202020204" pitchFamily="34" charset="0"/>
                <a:ea typeface="Times New Roman"/>
                <a:cs typeface="Arial" panose="020B0604020202020204" pitchFamily="34" charset="0"/>
                <a:sym typeface="Times New Roman"/>
              </a:rPr>
              <a:t>Eastern Tropical Pacific Marine Corridor (Colombia, Panama, Ecuador, Costa Rica) </a:t>
            </a:r>
            <a:endParaRPr sz="1600" dirty="0">
              <a:latin typeface="Arial" panose="020B0604020202020204" pitchFamily="34" charset="0"/>
              <a:ea typeface="Times New Roman"/>
              <a:cs typeface="Arial" panose="020B0604020202020204" pitchFamily="34" charset="0"/>
              <a:sym typeface="Times New Roman"/>
            </a:endParaRPr>
          </a:p>
        </p:txBody>
      </p:sp>
      <p:sp>
        <p:nvSpPr>
          <p:cNvPr id="261" name="Google Shape;261;p28"/>
          <p:cNvSpPr txBox="1"/>
          <p:nvPr/>
        </p:nvSpPr>
        <p:spPr>
          <a:xfrm>
            <a:off x="551106" y="3814648"/>
            <a:ext cx="2215953" cy="1284300"/>
          </a:xfrm>
          <a:prstGeom prst="rect">
            <a:avLst/>
          </a:prstGeom>
          <a:solidFill>
            <a:srgbClr val="FFC386">
              <a:alpha val="80000"/>
            </a:srgb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600" dirty="0">
                <a:latin typeface="Arial" panose="020B0604020202020204" pitchFamily="34" charset="0"/>
                <a:ea typeface="Times New Roman"/>
                <a:cs typeface="Arial" panose="020B0604020202020204" pitchFamily="34" charset="0"/>
                <a:sym typeface="Times New Roman"/>
              </a:rPr>
              <a:t>Waterton-Glacier International Peace Park (</a:t>
            </a:r>
            <a:r>
              <a:rPr lang="en" sz="1600" dirty="0" smtClean="0">
                <a:latin typeface="Arial" panose="020B0604020202020204" pitchFamily="34" charset="0"/>
                <a:ea typeface="Times New Roman"/>
                <a:cs typeface="Arial" panose="020B0604020202020204" pitchFamily="34" charset="0"/>
                <a:sym typeface="Times New Roman"/>
              </a:rPr>
              <a:t>Canada/US)</a:t>
            </a:r>
            <a:endParaRPr sz="1600" dirty="0">
              <a:latin typeface="Arial" panose="020B0604020202020204" pitchFamily="34" charset="0"/>
              <a:ea typeface="Times New Roman"/>
              <a:cs typeface="Arial" panose="020B0604020202020204" pitchFamily="34" charset="0"/>
              <a:sym typeface="Times New Roman"/>
            </a:endParaRPr>
          </a:p>
        </p:txBody>
      </p:sp>
      <p:pic>
        <p:nvPicPr>
          <p:cNvPr id="2" name="Picture 1"/>
          <p:cNvPicPr>
            <a:picLocks noChangeAspect="1"/>
          </p:cNvPicPr>
          <p:nvPr/>
        </p:nvPicPr>
        <p:blipFill rotWithShape="1">
          <a:blip r:embed="rId3"/>
          <a:srcRect t="27492"/>
          <a:stretch/>
        </p:blipFill>
        <p:spPr>
          <a:xfrm>
            <a:off x="6360807" y="1085699"/>
            <a:ext cx="2125762" cy="1569944"/>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5479" y="1073244"/>
            <a:ext cx="2315774" cy="1594853"/>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984" y="923899"/>
            <a:ext cx="1574543" cy="1791197"/>
          </a:xfrm>
          <a:prstGeom prst="rect">
            <a:avLst/>
          </a:prstGeom>
        </p:spPr>
      </p:pic>
      <p:pic>
        <p:nvPicPr>
          <p:cNvPr id="12" name="Google Shape;99;p1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6188"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2" name="Rectangle 11"/>
          <p:cNvSpPr/>
          <p:nvPr/>
        </p:nvSpPr>
        <p:spPr>
          <a:xfrm>
            <a:off x="522218" y="999901"/>
            <a:ext cx="8369605" cy="731520"/>
          </a:xfrm>
          <a:prstGeom prst="rect">
            <a:avLst/>
          </a:prstGeom>
          <a:solidFill>
            <a:srgbClr val="F6C685">
              <a:alpha val="8000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b="1" dirty="0">
                <a:solidFill>
                  <a:schemeClr val="dk1"/>
                </a:solidFill>
                <a:latin typeface="Arial" panose="020B0604020202020204" pitchFamily="34" charset="0"/>
                <a:ea typeface="Times New Roman"/>
                <a:cs typeface="Arial" panose="020B0604020202020204" pitchFamily="34" charset="0"/>
              </a:rPr>
              <a:t>Assess the enabling environment </a:t>
            </a:r>
            <a:r>
              <a:rPr lang="en-GB" sz="1800" dirty="0">
                <a:solidFill>
                  <a:schemeClr val="dk1"/>
                </a:solidFill>
                <a:latin typeface="Arial" panose="020B0604020202020204" pitchFamily="34" charset="0"/>
                <a:ea typeface="Times New Roman"/>
                <a:cs typeface="Arial" panose="020B0604020202020204" pitchFamily="34" charset="0"/>
              </a:rPr>
              <a:t>to pursue transboundary conservation </a:t>
            </a:r>
          </a:p>
        </p:txBody>
      </p:sp>
      <p:sp>
        <p:nvSpPr>
          <p:cNvPr id="13" name="Rectangle 12"/>
          <p:cNvSpPr/>
          <p:nvPr/>
        </p:nvSpPr>
        <p:spPr>
          <a:xfrm>
            <a:off x="522218" y="1807945"/>
            <a:ext cx="8369605" cy="731520"/>
          </a:xfrm>
          <a:prstGeom prst="rect">
            <a:avLst/>
          </a:prstGeom>
          <a:solidFill>
            <a:srgbClr val="F6C685">
              <a:alpha val="8000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b="1" dirty="0">
                <a:solidFill>
                  <a:schemeClr val="dk1"/>
                </a:solidFill>
                <a:latin typeface="Arial" panose="020B0604020202020204" pitchFamily="34" charset="0"/>
                <a:ea typeface="Times New Roman"/>
                <a:cs typeface="Arial" panose="020B0604020202020204" pitchFamily="34" charset="0"/>
              </a:rPr>
              <a:t>Define the transboundary context and relationships </a:t>
            </a:r>
            <a:r>
              <a:rPr lang="en-GB" sz="1800" dirty="0">
                <a:solidFill>
                  <a:schemeClr val="dk1"/>
                </a:solidFill>
                <a:latin typeface="Arial" panose="020B0604020202020204" pitchFamily="34" charset="0"/>
                <a:ea typeface="Times New Roman"/>
                <a:cs typeface="Arial" panose="020B0604020202020204" pitchFamily="34" charset="0"/>
              </a:rPr>
              <a:t>affecting the achievement of the conservation targets and the resulting geographic extent </a:t>
            </a:r>
          </a:p>
        </p:txBody>
      </p:sp>
      <p:sp>
        <p:nvSpPr>
          <p:cNvPr id="14" name="Rectangle 13"/>
          <p:cNvSpPr/>
          <p:nvPr/>
        </p:nvSpPr>
        <p:spPr>
          <a:xfrm>
            <a:off x="522218" y="2615989"/>
            <a:ext cx="8369605" cy="731520"/>
          </a:xfrm>
          <a:prstGeom prst="rect">
            <a:avLst/>
          </a:prstGeom>
          <a:solidFill>
            <a:srgbClr val="F6C685">
              <a:alpha val="8000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b="1" dirty="0">
                <a:solidFill>
                  <a:schemeClr val="dk1"/>
                </a:solidFill>
                <a:latin typeface="Arial" panose="020B0604020202020204" pitchFamily="34" charset="0"/>
                <a:ea typeface="Times New Roman"/>
                <a:cs typeface="Arial" panose="020B0604020202020204" pitchFamily="34" charset="0"/>
              </a:rPr>
              <a:t>Identify and involve stakeholders, </a:t>
            </a:r>
            <a:r>
              <a:rPr lang="en-GB" sz="1800" dirty="0">
                <a:solidFill>
                  <a:schemeClr val="dk1"/>
                </a:solidFill>
                <a:latin typeface="Arial" panose="020B0604020202020204" pitchFamily="34" charset="0"/>
                <a:ea typeface="Times New Roman"/>
                <a:cs typeface="Arial" panose="020B0604020202020204" pitchFamily="34" charset="0"/>
              </a:rPr>
              <a:t>obtain support of decision makers and ensure political will and buy-in</a:t>
            </a:r>
          </a:p>
        </p:txBody>
      </p:sp>
      <p:sp>
        <p:nvSpPr>
          <p:cNvPr id="15" name="Rectangle 14"/>
          <p:cNvSpPr/>
          <p:nvPr/>
        </p:nvSpPr>
        <p:spPr>
          <a:xfrm>
            <a:off x="522218" y="3424033"/>
            <a:ext cx="8369605" cy="731520"/>
          </a:xfrm>
          <a:prstGeom prst="rect">
            <a:avLst/>
          </a:prstGeom>
          <a:solidFill>
            <a:srgbClr val="F6C685">
              <a:alpha val="8000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dirty="0" smtClean="0">
                <a:solidFill>
                  <a:schemeClr val="dk1"/>
                </a:solidFill>
                <a:latin typeface="Arial" panose="020B0604020202020204" pitchFamily="34" charset="0"/>
                <a:ea typeface="Times New Roman"/>
                <a:cs typeface="Arial" panose="020B0604020202020204" pitchFamily="34" charset="0"/>
              </a:rPr>
              <a:t>Agree on </a:t>
            </a:r>
            <a:r>
              <a:rPr lang="en-GB" sz="1800" b="1" dirty="0" smtClean="0">
                <a:solidFill>
                  <a:schemeClr val="dk1"/>
                </a:solidFill>
                <a:latin typeface="Arial" panose="020B0604020202020204" pitchFamily="34" charset="0"/>
                <a:ea typeface="Times New Roman"/>
                <a:cs typeface="Arial" panose="020B0604020202020204" pitchFamily="34" charset="0"/>
              </a:rPr>
              <a:t>common values and joint vision</a:t>
            </a:r>
            <a:endParaRPr lang="en-GB" sz="1800" b="1" dirty="0">
              <a:solidFill>
                <a:schemeClr val="dk1"/>
              </a:solidFill>
              <a:latin typeface="Arial" panose="020B0604020202020204" pitchFamily="34" charset="0"/>
              <a:ea typeface="Times New Roman"/>
              <a:cs typeface="Arial" panose="020B0604020202020204" pitchFamily="34" charset="0"/>
            </a:endParaRPr>
          </a:p>
        </p:txBody>
      </p:sp>
      <p:sp>
        <p:nvSpPr>
          <p:cNvPr id="16" name="Rectangle 15"/>
          <p:cNvSpPr/>
          <p:nvPr/>
        </p:nvSpPr>
        <p:spPr>
          <a:xfrm>
            <a:off x="522218" y="4232079"/>
            <a:ext cx="8369605" cy="731520"/>
          </a:xfrm>
          <a:prstGeom prst="rect">
            <a:avLst/>
          </a:prstGeom>
          <a:solidFill>
            <a:srgbClr val="F6C685">
              <a:alpha val="80000"/>
            </a:srgbClr>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114300">
              <a:spcAft>
                <a:spcPts val="600"/>
              </a:spcAft>
              <a:buClr>
                <a:schemeClr val="dk1"/>
              </a:buClr>
              <a:buSzPts val="1800"/>
            </a:pPr>
            <a:r>
              <a:rPr lang="en-GB" sz="1800" dirty="0">
                <a:solidFill>
                  <a:schemeClr val="dk1"/>
                </a:solidFill>
                <a:latin typeface="Arial" panose="020B0604020202020204" pitchFamily="34" charset="0"/>
                <a:ea typeface="Times New Roman"/>
                <a:cs typeface="Arial" panose="020B0604020202020204" pitchFamily="34" charset="0"/>
              </a:rPr>
              <a:t>Determine</a:t>
            </a:r>
            <a:r>
              <a:rPr lang="en-GB" sz="1800" b="1" dirty="0">
                <a:solidFill>
                  <a:schemeClr val="dk1"/>
                </a:solidFill>
                <a:latin typeface="Arial" panose="020B0604020202020204" pitchFamily="34" charset="0"/>
                <a:ea typeface="Times New Roman"/>
                <a:cs typeface="Arial" panose="020B0604020202020204" pitchFamily="34" charset="0"/>
              </a:rPr>
              <a:t> common transboundary management objectives </a:t>
            </a:r>
            <a:r>
              <a:rPr lang="en-GB" sz="1800" dirty="0">
                <a:solidFill>
                  <a:schemeClr val="dk1"/>
                </a:solidFill>
                <a:latin typeface="Arial" panose="020B0604020202020204" pitchFamily="34" charset="0"/>
                <a:ea typeface="Times New Roman"/>
                <a:cs typeface="Arial" panose="020B0604020202020204" pitchFamily="34" charset="0"/>
              </a:rPr>
              <a:t>and develop cooperative agreements</a:t>
            </a:r>
          </a:p>
        </p:txBody>
      </p:sp>
      <p:sp>
        <p:nvSpPr>
          <p:cNvPr id="3" name="Title 2"/>
          <p:cNvSpPr>
            <a:spLocks noGrp="1"/>
          </p:cNvSpPr>
          <p:nvPr>
            <p:ph type="title"/>
          </p:nvPr>
        </p:nvSpPr>
        <p:spPr>
          <a:xfrm>
            <a:off x="1097280" y="126712"/>
            <a:ext cx="8046720" cy="461665"/>
          </a:xfrm>
        </p:spPr>
        <p:txBody>
          <a:bodyPr/>
          <a:lstStyle/>
          <a:p>
            <a:pPr lvl="0"/>
            <a:r>
              <a:rPr lang="en-US" sz="2400" dirty="0" smtClean="0">
                <a:sym typeface="Times New Roman"/>
              </a:rPr>
              <a:t>Factors of Success</a:t>
            </a:r>
            <a:endParaRPr lang="en-US" sz="2400" dirty="0">
              <a:sym typeface="Calibri"/>
            </a:endParaRPr>
          </a:p>
        </p:txBody>
      </p:sp>
    </p:spTree>
    <p:extLst>
      <p:ext uri="{BB962C8B-B14F-4D97-AF65-F5344CB8AC3E}">
        <p14:creationId xmlns:p14="http://schemas.microsoft.com/office/powerpoint/2010/main" val="1738665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9251" y="1122568"/>
            <a:ext cx="4428538" cy="2950514"/>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457" y="3296751"/>
            <a:ext cx="1574543" cy="1791197"/>
          </a:xfrm>
          <a:prstGeom prst="rect">
            <a:avLst/>
          </a:prstGeom>
        </p:spPr>
      </p:pic>
      <p:sp>
        <p:nvSpPr>
          <p:cNvPr id="5" name="Text Placeholder 4"/>
          <p:cNvSpPr>
            <a:spLocks noGrp="1"/>
          </p:cNvSpPr>
          <p:nvPr>
            <p:ph type="body" sz="quarter" idx="10"/>
          </p:nvPr>
        </p:nvSpPr>
        <p:spPr/>
        <p:txBody>
          <a:bodyPr/>
          <a:lstStyle/>
          <a:p>
            <a:r>
              <a:rPr lang="hr-HR" dirty="0" smtClean="0">
                <a:sym typeface="Times New Roman"/>
              </a:rPr>
              <a:t>Established in 1932 to </a:t>
            </a:r>
            <a:r>
              <a:rPr lang="en-GB" dirty="0" smtClean="0"/>
              <a:t>to celebrate the long-lasting</a:t>
            </a:r>
            <a:r>
              <a:rPr lang="hr-HR" dirty="0" smtClean="0"/>
              <a:t> </a:t>
            </a:r>
            <a:r>
              <a:rPr lang="en-GB" dirty="0" smtClean="0"/>
              <a:t>peaceful relations between the two </a:t>
            </a:r>
            <a:r>
              <a:rPr lang="hr-HR" dirty="0" smtClean="0"/>
              <a:t>adjoining </a:t>
            </a:r>
            <a:r>
              <a:rPr lang="en-GB" dirty="0" smtClean="0"/>
              <a:t>countries </a:t>
            </a:r>
            <a:endParaRPr lang="hr-HR" dirty="0" smtClean="0">
              <a:sym typeface="Times New Roman"/>
            </a:endParaRPr>
          </a:p>
          <a:p>
            <a:r>
              <a:rPr lang="hr-HR" dirty="0" smtClean="0">
                <a:sym typeface="Times New Roman"/>
              </a:rPr>
              <a:t>Consists of Waterton Lakes National Park (Canada) and Glacier National Park (USA) (</a:t>
            </a:r>
            <a:r>
              <a:rPr lang="en" dirty="0" smtClean="0">
                <a:sym typeface="Times New Roman"/>
              </a:rPr>
              <a:t>contiguous protected areas </a:t>
            </a:r>
            <a:r>
              <a:rPr lang="hr-HR" dirty="0" smtClean="0">
                <a:sym typeface="Times New Roman"/>
              </a:rPr>
              <a:t>spreading </a:t>
            </a:r>
            <a:r>
              <a:rPr lang="en" dirty="0" smtClean="0">
                <a:sym typeface="Times New Roman"/>
              </a:rPr>
              <a:t>across an international boundary</a:t>
            </a:r>
            <a:r>
              <a:rPr lang="hr-HR" dirty="0" smtClean="0">
                <a:sym typeface="Times New Roman"/>
              </a:rPr>
              <a:t>)</a:t>
            </a:r>
          </a:p>
          <a:p>
            <a:r>
              <a:rPr lang="hr-HR" dirty="0" smtClean="0">
                <a:sym typeface="Times New Roman"/>
              </a:rPr>
              <a:t>Highly collaborative and continuous cooperation </a:t>
            </a:r>
            <a:r>
              <a:rPr lang="en-US" dirty="0" smtClean="0"/>
              <a:t>based on sound personal relationships among the staff and partners</a:t>
            </a:r>
            <a:endParaRPr lang="hr-HR" dirty="0">
              <a:sym typeface="Times New Roman"/>
            </a:endParaRPr>
          </a:p>
        </p:txBody>
      </p:sp>
      <p:sp>
        <p:nvSpPr>
          <p:cNvPr id="3" name="Title 2"/>
          <p:cNvSpPr>
            <a:spLocks noGrp="1"/>
          </p:cNvSpPr>
          <p:nvPr>
            <p:ph type="title"/>
          </p:nvPr>
        </p:nvSpPr>
        <p:spPr/>
        <p:txBody>
          <a:bodyPr/>
          <a:lstStyle/>
          <a:p>
            <a:r>
              <a:rPr lang="en-GB" dirty="0" err="1" smtClean="0"/>
              <a:t>Waterton</a:t>
            </a:r>
            <a:r>
              <a:rPr lang="en-GB" dirty="0" smtClean="0"/>
              <a:t>-Glacier International Peace Park: a TBPA</a:t>
            </a:r>
            <a:endParaRPr lang="en-GB" dirty="0"/>
          </a:p>
        </p:txBody>
      </p:sp>
      <p:pic>
        <p:nvPicPr>
          <p:cNvPr id="6" name="Google Shape;280;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extLst>
      <p:ext uri="{BB962C8B-B14F-4D97-AF65-F5344CB8AC3E}">
        <p14:creationId xmlns:p14="http://schemas.microsoft.com/office/powerpoint/2010/main" val="2420445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8"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99251" y="1713818"/>
            <a:ext cx="4287095" cy="242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quarter" idx="10"/>
          </p:nvPr>
        </p:nvSpPr>
        <p:spPr/>
        <p:txBody>
          <a:bodyPr/>
          <a:lstStyle/>
          <a:p>
            <a:r>
              <a:rPr lang="hr-HR" smtClean="0">
                <a:sym typeface="Times New Roman"/>
              </a:rPr>
              <a:t>National parks (‘W’ in Benin, Burkina Faso and Niger, Arly in Burkina Faso and Pendjari in Benin), wildlife reserves and intervening land form this TBCL of about 31,000 sq. km</a:t>
            </a:r>
          </a:p>
          <a:p>
            <a:r>
              <a:rPr lang="hr-HR" smtClean="0">
                <a:sym typeface="Times New Roman"/>
              </a:rPr>
              <a:t>Tripartite agreement signed in 2008</a:t>
            </a:r>
          </a:p>
          <a:p>
            <a:r>
              <a:rPr lang="hr-HR" smtClean="0">
                <a:sym typeface="Times New Roman"/>
              </a:rPr>
              <a:t>Transboundary conservation heavily dependent on international donor support</a:t>
            </a:r>
          </a:p>
          <a:p>
            <a:r>
              <a:rPr lang="hr-HR" smtClean="0">
                <a:sym typeface="Times New Roman"/>
              </a:rPr>
              <a:t>Human poverty in the parks’ periphery – the need to combine economic and conservation goals</a:t>
            </a:r>
            <a:endParaRPr lang="hr-HR" dirty="0">
              <a:sym typeface="Times New Roman"/>
            </a:endParaRPr>
          </a:p>
        </p:txBody>
      </p:sp>
      <p:sp>
        <p:nvSpPr>
          <p:cNvPr id="3" name="Title 2"/>
          <p:cNvSpPr>
            <a:spLocks noGrp="1"/>
          </p:cNvSpPr>
          <p:nvPr>
            <p:ph type="title"/>
          </p:nvPr>
        </p:nvSpPr>
        <p:spPr/>
        <p:txBody>
          <a:bodyPr/>
          <a:lstStyle/>
          <a:p>
            <a:r>
              <a:rPr lang="en-GB" dirty="0" smtClean="0"/>
              <a:t>W-</a:t>
            </a:r>
            <a:r>
              <a:rPr lang="en-GB" dirty="0" err="1" smtClean="0"/>
              <a:t>Arly</a:t>
            </a:r>
            <a:r>
              <a:rPr lang="en-GB" dirty="0" smtClean="0"/>
              <a:t>-</a:t>
            </a:r>
            <a:r>
              <a:rPr lang="en-GB" dirty="0" err="1" smtClean="0"/>
              <a:t>Pendjari</a:t>
            </a:r>
            <a:r>
              <a:rPr lang="en-GB" dirty="0" smtClean="0"/>
              <a:t> Complex: a TBCL</a:t>
            </a:r>
            <a:endParaRPr lang="en-GB" dirty="0"/>
          </a:p>
        </p:txBody>
      </p:sp>
      <p:pic>
        <p:nvPicPr>
          <p:cNvPr id="6"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extLst>
      <p:ext uri="{BB962C8B-B14F-4D97-AF65-F5344CB8AC3E}">
        <p14:creationId xmlns:p14="http://schemas.microsoft.com/office/powerpoint/2010/main" val="2673224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9235" y="1066953"/>
            <a:ext cx="4221582" cy="2795149"/>
          </a:xfrm>
          <a:prstGeom prst="rect">
            <a:avLst/>
          </a:prstGeom>
        </p:spPr>
      </p:pic>
      <p:grpSp>
        <p:nvGrpSpPr>
          <p:cNvPr id="11" name="15 Grupo"/>
          <p:cNvGrpSpPr/>
          <p:nvPr/>
        </p:nvGrpSpPr>
        <p:grpSpPr>
          <a:xfrm>
            <a:off x="6928835" y="2899613"/>
            <a:ext cx="2021983" cy="2094248"/>
            <a:chOff x="0" y="0"/>
            <a:chExt cx="4913692" cy="4124010"/>
          </a:xfrm>
        </p:grpSpPr>
        <p:pic>
          <p:nvPicPr>
            <p:cNvPr id="12" name="Picture 11" descr="http://www.cmarpacifico.org/img/img_mapa.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14516"/>
            <a:stretch/>
          </p:blipFill>
          <p:spPr bwMode="auto">
            <a:xfrm>
              <a:off x="0" y="0"/>
              <a:ext cx="4913692" cy="4124010"/>
            </a:xfrm>
            <a:prstGeom prst="rect">
              <a:avLst/>
            </a:prstGeom>
            <a:noFill/>
            <a:ln w="9525">
              <a:noFill/>
              <a:miter lim="800000"/>
              <a:headEnd/>
              <a:tailEnd/>
            </a:ln>
          </p:spPr>
        </p:pic>
        <p:sp>
          <p:nvSpPr>
            <p:cNvPr id="13" name="8 Estrella de 5 puntas"/>
            <p:cNvSpPr/>
            <p:nvPr/>
          </p:nvSpPr>
          <p:spPr>
            <a:xfrm>
              <a:off x="1265416" y="2143349"/>
              <a:ext cx="178914" cy="2126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latin typeface="Arial" panose="020B0604020202020204" pitchFamily="34" charset="0"/>
              </a:endParaRPr>
            </a:p>
          </p:txBody>
        </p:sp>
        <p:sp>
          <p:nvSpPr>
            <p:cNvPr id="14" name="9 Estrella de 5 puntas"/>
            <p:cNvSpPr/>
            <p:nvPr/>
          </p:nvSpPr>
          <p:spPr>
            <a:xfrm>
              <a:off x="2581035" y="1708433"/>
              <a:ext cx="270228" cy="1619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latin typeface="Arial" panose="020B0604020202020204" pitchFamily="34" charset="0"/>
              </a:endParaRPr>
            </a:p>
          </p:txBody>
        </p:sp>
        <p:sp>
          <p:nvSpPr>
            <p:cNvPr id="15" name="10 Estrella de 5 puntas"/>
            <p:cNvSpPr/>
            <p:nvPr/>
          </p:nvSpPr>
          <p:spPr>
            <a:xfrm>
              <a:off x="2754175" y="2581309"/>
              <a:ext cx="243126" cy="21602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latin typeface="Arial" panose="020B0604020202020204" pitchFamily="34" charset="0"/>
              </a:endParaRPr>
            </a:p>
          </p:txBody>
        </p:sp>
        <p:sp>
          <p:nvSpPr>
            <p:cNvPr id="16" name="11 Estrella de 5 puntas"/>
            <p:cNvSpPr/>
            <p:nvPr/>
          </p:nvSpPr>
          <p:spPr>
            <a:xfrm>
              <a:off x="1049391" y="3298878"/>
              <a:ext cx="216024" cy="21602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latin typeface="Arial" panose="020B0604020202020204" pitchFamily="34" charset="0"/>
              </a:endParaRPr>
            </a:p>
          </p:txBody>
        </p:sp>
      </p:grpSp>
      <p:sp>
        <p:nvSpPr>
          <p:cNvPr id="3" name="Text Placeholder 2"/>
          <p:cNvSpPr>
            <a:spLocks noGrp="1"/>
          </p:cNvSpPr>
          <p:nvPr>
            <p:ph type="body" sz="quarter" idx="10"/>
          </p:nvPr>
        </p:nvSpPr>
        <p:spPr/>
        <p:txBody>
          <a:bodyPr/>
          <a:lstStyle/>
          <a:p>
            <a:r>
              <a:rPr lang="hr-HR" smtClean="0"/>
              <a:t>Established in 2004 by signing of a ministerial-level declaration</a:t>
            </a:r>
          </a:p>
          <a:p>
            <a:r>
              <a:rPr lang="hr-HR" smtClean="0"/>
              <a:t>Collaboration for conservation and sustainable use of 5 marine protected areas surrounding the islands Malpelo and Gorgona (Colombia), Coiba (Panama), Galapagos (Ecuador), and Cocos (Costa Rica)</a:t>
            </a:r>
          </a:p>
          <a:p>
            <a:r>
              <a:rPr lang="hr-HR" smtClean="0"/>
              <a:t>Impetus for cooperation by UNESCO</a:t>
            </a:r>
          </a:p>
          <a:p>
            <a:r>
              <a:rPr lang="hr-HR" smtClean="0"/>
              <a:t>Sustaining marine migratory species</a:t>
            </a:r>
            <a:endParaRPr lang="hr-HR" dirty="0"/>
          </a:p>
        </p:txBody>
      </p:sp>
      <p:sp>
        <p:nvSpPr>
          <p:cNvPr id="4" name="Title 3"/>
          <p:cNvSpPr>
            <a:spLocks noGrp="1"/>
          </p:cNvSpPr>
          <p:nvPr>
            <p:ph type="title"/>
          </p:nvPr>
        </p:nvSpPr>
        <p:spPr/>
        <p:txBody>
          <a:bodyPr/>
          <a:lstStyle/>
          <a:p>
            <a:r>
              <a:rPr lang="hr-HR" dirty="0" smtClean="0">
                <a:sym typeface="Times New Roman"/>
              </a:rPr>
              <a:t>Eastern Tropical Pacific Marine Corridor: a TBMCA</a:t>
            </a:r>
            <a:endParaRPr lang="en-GB" dirty="0"/>
          </a:p>
        </p:txBody>
      </p:sp>
      <p:pic>
        <p:nvPicPr>
          <p:cNvPr id="17" name="Google Shape;280;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extLst>
      <p:ext uri="{BB962C8B-B14F-4D97-AF65-F5344CB8AC3E}">
        <p14:creationId xmlns:p14="http://schemas.microsoft.com/office/powerpoint/2010/main" val="904818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9959" t="-462" r="10624" b="6820"/>
          <a:stretch/>
        </p:blipFill>
        <p:spPr>
          <a:xfrm>
            <a:off x="0" y="-25400"/>
            <a:ext cx="9143999" cy="5168900"/>
          </a:xfrm>
          <a:prstGeom prst="rect">
            <a:avLst/>
          </a:prstGeom>
        </p:spPr>
      </p:pic>
      <p:sp>
        <p:nvSpPr>
          <p:cNvPr id="3" name="Title 2"/>
          <p:cNvSpPr>
            <a:spLocks noGrp="1"/>
          </p:cNvSpPr>
          <p:nvPr>
            <p:ph type="title"/>
          </p:nvPr>
        </p:nvSpPr>
        <p:spPr>
          <a:xfrm>
            <a:off x="1097280" y="126712"/>
            <a:ext cx="8046720" cy="461665"/>
          </a:xfrm>
        </p:spPr>
        <p:txBody>
          <a:bodyPr/>
          <a:lstStyle/>
          <a:p>
            <a:r>
              <a:rPr lang="en" sz="2400" smtClean="0">
                <a:sym typeface="Times New Roman"/>
              </a:rPr>
              <a:t>Discussion</a:t>
            </a:r>
            <a:endParaRPr lang="en-GB" sz="2400" dirty="0"/>
          </a:p>
        </p:txBody>
      </p:sp>
      <p:sp>
        <p:nvSpPr>
          <p:cNvPr id="4" name="Text Placeholder 3"/>
          <p:cNvSpPr>
            <a:spLocks noGrp="1"/>
          </p:cNvSpPr>
          <p:nvPr>
            <p:ph type="body" sz="quarter" idx="10"/>
          </p:nvPr>
        </p:nvSpPr>
        <p:spPr>
          <a:xfrm>
            <a:off x="317241" y="1056105"/>
            <a:ext cx="8602922" cy="3768725"/>
          </a:xfrm>
        </p:spPr>
        <p:txBody>
          <a:bodyPr/>
          <a:lstStyle/>
          <a:p>
            <a:r>
              <a:rPr lang="en-GB" dirty="0" smtClean="0"/>
              <a:t>What Transboundary Conservation Areas do you have experience with? What type of TBCAs are they, using the IUCN WCPA typology? What models of cooperation do you use?</a:t>
            </a:r>
          </a:p>
          <a:p>
            <a:pPr lvl="1"/>
            <a:r>
              <a:rPr lang="en-US" dirty="0" smtClean="0"/>
              <a:t>…</a:t>
            </a:r>
            <a:endParaRPr lang="en-GB" dirty="0" smtClean="0"/>
          </a:p>
          <a:p>
            <a:pPr lvl="1"/>
            <a:endParaRPr lang="en-GB" dirty="0" smtClean="0"/>
          </a:p>
        </p:txBody>
      </p:sp>
      <p:pic>
        <p:nvPicPr>
          <p:cNvPr id="6" name="Google Shape;128;p27"/>
          <p:cNvPicPr preferRelativeResize="0"/>
          <p:nvPr/>
        </p:nvPicPr>
        <p:blipFill>
          <a:blip r:embed="rId4">
            <a:extLst>
              <a:ext uri="{28A0092B-C50C-407E-A947-70E740481C1C}">
                <a14:useLocalDpi xmlns:a14="http://schemas.microsoft.com/office/drawing/2010/main" val="0"/>
              </a:ext>
            </a:extLst>
          </a:blip>
          <a:stretch>
            <a:fillRect/>
          </a:stretch>
        </p:blipFill>
        <p:spPr>
          <a:xfrm>
            <a:off x="76200" y="77391"/>
            <a:ext cx="714375" cy="68341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Transboundary Conservation Areas</a:t>
            </a:r>
            <a:endParaRPr lang="en-GB" dirty="0"/>
          </a:p>
        </p:txBody>
      </p:sp>
      <p:sp>
        <p:nvSpPr>
          <p:cNvPr id="5" name="Subtitle 4"/>
          <p:cNvSpPr>
            <a:spLocks noGrp="1"/>
          </p:cNvSpPr>
          <p:nvPr>
            <p:ph type="subTitle" idx="1"/>
          </p:nvPr>
        </p:nvSpPr>
        <p:spPr/>
        <p:txBody>
          <a:bodyPr/>
          <a:lstStyle/>
          <a:p>
            <a:r>
              <a:rPr lang="en-US" dirty="0" smtClean="0"/>
              <a:t>End of Lesson 2</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9959" t="-462" r="10624" b="6820"/>
          <a:stretch/>
        </p:blipFill>
        <p:spPr>
          <a:xfrm>
            <a:off x="0" y="-25400"/>
            <a:ext cx="9143999" cy="5168900"/>
          </a:xfrm>
          <a:prstGeom prst="rect">
            <a:avLst/>
          </a:prstGeom>
        </p:spPr>
      </p:pic>
      <p:sp>
        <p:nvSpPr>
          <p:cNvPr id="73" name="Google Shape;73;p14"/>
          <p:cNvSpPr/>
          <p:nvPr/>
        </p:nvSpPr>
        <p:spPr>
          <a:xfrm>
            <a:off x="657300" y="1971600"/>
            <a:ext cx="7829400" cy="770400"/>
          </a:xfrm>
          <a:prstGeom prst="round2SameRect">
            <a:avLst>
              <a:gd name="adj1" fmla="val 16667"/>
              <a:gd name="adj2" fmla="val 0"/>
            </a:avLst>
          </a:prstGeom>
          <a:solidFill>
            <a:srgbClr val="F6C685"/>
          </a:solidFill>
          <a:ln w="28575" cap="flat" cmpd="sng">
            <a:solidFill>
              <a:srgbClr val="FFC3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1" dirty="0">
                <a:solidFill>
                  <a:schemeClr val="dk1"/>
                </a:solidFill>
                <a:latin typeface="Arial" panose="020B0604020202020204" pitchFamily="34" charset="0"/>
                <a:ea typeface="Times New Roman"/>
                <a:cs typeface="Arial" panose="020B0604020202020204" pitchFamily="34" charset="0"/>
                <a:sym typeface="Times New Roman"/>
              </a:rPr>
              <a:t>Typology of Transboundary Conservation Areas</a:t>
            </a:r>
            <a:endParaRPr sz="2400" b="1" dirty="0"/>
          </a:p>
        </p:txBody>
      </p:sp>
      <p:sp>
        <p:nvSpPr>
          <p:cNvPr id="74" name="Google Shape;74;p14"/>
          <p:cNvSpPr/>
          <p:nvPr/>
        </p:nvSpPr>
        <p:spPr>
          <a:xfrm>
            <a:off x="657300" y="2826600"/>
            <a:ext cx="7829400" cy="770400"/>
          </a:xfrm>
          <a:prstGeom prst="rect">
            <a:avLst/>
          </a:prstGeom>
          <a:solidFill>
            <a:srgbClr val="FFE9CC">
              <a:alpha val="73460"/>
            </a:srgbClr>
          </a:solidFill>
          <a:ln w="28575" cap="flat" cmpd="sng">
            <a:solidFill>
              <a:srgbClr val="FFE9CC"/>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000" dirty="0">
                <a:latin typeface="Arial" panose="020B0604020202020204" pitchFamily="34" charset="0"/>
                <a:ea typeface="Times New Roman"/>
                <a:cs typeface="Arial" panose="020B0604020202020204" pitchFamily="34" charset="0"/>
                <a:sym typeface="Times New Roman"/>
              </a:rPr>
              <a:t>M</a:t>
            </a:r>
            <a:r>
              <a:rPr lang="hr-HR" sz="2000" dirty="0" smtClean="0">
                <a:latin typeface="Arial" panose="020B0604020202020204" pitchFamily="34" charset="0"/>
                <a:ea typeface="Times New Roman"/>
                <a:cs typeface="Arial" panose="020B0604020202020204" pitchFamily="34" charset="0"/>
                <a:sym typeface="Times New Roman"/>
              </a:rPr>
              <a:t>odels</a:t>
            </a:r>
            <a:r>
              <a:rPr lang="en" sz="2000" dirty="0" smtClean="0">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of cooperation for initiating and developing </a:t>
            </a:r>
            <a:r>
              <a:rPr lang="en" sz="2000" dirty="0" smtClean="0">
                <a:latin typeface="Arial" panose="020B0604020202020204" pitchFamily="34" charset="0"/>
                <a:ea typeface="Times New Roman"/>
                <a:cs typeface="Arial" panose="020B0604020202020204" pitchFamily="34" charset="0"/>
                <a:sym typeface="Times New Roman"/>
              </a:rPr>
              <a:t>TBCAs </a:t>
            </a:r>
            <a:endParaRPr sz="2000" dirty="0">
              <a:latin typeface="Arial" panose="020B0604020202020204" pitchFamily="34" charset="0"/>
              <a:ea typeface="Times New Roman"/>
              <a:cs typeface="Arial" panose="020B0604020202020204" pitchFamily="34" charset="0"/>
              <a:sym typeface="Times New Roman"/>
            </a:endParaRPr>
          </a:p>
        </p:txBody>
      </p:sp>
      <p:sp>
        <p:nvSpPr>
          <p:cNvPr id="75" name="Google Shape;75;p14"/>
          <p:cNvSpPr/>
          <p:nvPr/>
        </p:nvSpPr>
        <p:spPr>
          <a:xfrm>
            <a:off x="657300" y="3686175"/>
            <a:ext cx="7829400" cy="636000"/>
          </a:xfrm>
          <a:prstGeom prst="rect">
            <a:avLst/>
          </a:prstGeom>
          <a:solidFill>
            <a:srgbClr val="FFE9CC">
              <a:alpha val="73460"/>
            </a:srgbClr>
          </a:solidFill>
          <a:ln w="28575" cap="flat" cmpd="sng">
            <a:solidFill>
              <a:srgbClr val="FFE9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latin typeface="Arial" panose="020B0604020202020204" pitchFamily="34" charset="0"/>
                <a:ea typeface="Times New Roman"/>
                <a:cs typeface="Arial" panose="020B0604020202020204" pitchFamily="34" charset="0"/>
                <a:sym typeface="Times New Roman"/>
              </a:rPr>
              <a:t>Types of TBCAs</a:t>
            </a:r>
            <a:endParaRPr sz="2000" dirty="0">
              <a:latin typeface="Arial" panose="020B0604020202020204" pitchFamily="34" charset="0"/>
              <a:ea typeface="Times New Roman"/>
              <a:cs typeface="Arial" panose="020B0604020202020204" pitchFamily="34" charset="0"/>
              <a:sym typeface="Times New Roman"/>
            </a:endParaRPr>
          </a:p>
        </p:txBody>
      </p:sp>
      <p:sp>
        <p:nvSpPr>
          <p:cNvPr id="76" name="Google Shape;76;p14"/>
          <p:cNvSpPr/>
          <p:nvPr/>
        </p:nvSpPr>
        <p:spPr>
          <a:xfrm>
            <a:off x="657300" y="4411350"/>
            <a:ext cx="7829400" cy="636000"/>
          </a:xfrm>
          <a:prstGeom prst="rect">
            <a:avLst/>
          </a:prstGeom>
          <a:solidFill>
            <a:srgbClr val="FFE9CC">
              <a:alpha val="73460"/>
            </a:srgbClr>
          </a:solidFill>
          <a:ln w="28575" cap="flat" cmpd="sng">
            <a:solidFill>
              <a:srgbClr val="FFE9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dirty="0">
                <a:solidFill>
                  <a:schemeClr val="dk1"/>
                </a:solidFill>
                <a:latin typeface="Arial" panose="020B0604020202020204" pitchFamily="34" charset="0"/>
                <a:ea typeface="Times New Roman"/>
                <a:cs typeface="Arial" panose="020B0604020202020204" pitchFamily="34" charset="0"/>
                <a:sym typeface="Times New Roman"/>
              </a:rPr>
              <a:t>Understanding TBCA operations in practice </a:t>
            </a:r>
            <a:endParaRPr sz="2000" dirty="0">
              <a:latin typeface="Arial" panose="020B0604020202020204" pitchFamily="34" charset="0"/>
              <a:ea typeface="Times New Roman"/>
              <a:cs typeface="Arial" panose="020B0604020202020204" pitchFamily="34" charset="0"/>
              <a:sym typeface="Times New Roman"/>
            </a:endParaRPr>
          </a:p>
        </p:txBody>
      </p:sp>
      <p:sp>
        <p:nvSpPr>
          <p:cNvPr id="2" name="Title 1"/>
          <p:cNvSpPr>
            <a:spLocks noGrp="1"/>
          </p:cNvSpPr>
          <p:nvPr>
            <p:ph type="title"/>
          </p:nvPr>
        </p:nvSpPr>
        <p:spPr>
          <a:xfrm>
            <a:off x="1097280" y="126712"/>
            <a:ext cx="8046720" cy="461665"/>
          </a:xfrm>
        </p:spPr>
        <p:txBody>
          <a:bodyPr/>
          <a:lstStyle/>
          <a:p>
            <a:pPr lvl="0"/>
            <a:r>
              <a:rPr lang="en-US" sz="2400" dirty="0" smtClean="0">
                <a:sym typeface="Times New Roman"/>
              </a:rPr>
              <a:t>Lesson Overview &amp; Goals</a:t>
            </a:r>
            <a:endParaRPr lang="en-GB" sz="2400" dirty="0"/>
          </a:p>
        </p:txBody>
      </p:sp>
      <p:pic>
        <p:nvPicPr>
          <p:cNvPr id="9" name="Google Shape;128;p27"/>
          <p:cNvPicPr preferRelativeResize="0"/>
          <p:nvPr/>
        </p:nvPicPr>
        <p:blipFill>
          <a:blip r:embed="rId4">
            <a:extLst>
              <a:ext uri="{28A0092B-C50C-407E-A947-70E740481C1C}">
                <a14:useLocalDpi xmlns:a14="http://schemas.microsoft.com/office/drawing/2010/main" val="0"/>
              </a:ext>
            </a:extLst>
          </a:blip>
          <a:stretch>
            <a:fillRect/>
          </a:stretch>
        </p:blipFill>
        <p:spPr>
          <a:xfrm>
            <a:off x="76200" y="77391"/>
            <a:ext cx="714375" cy="68341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1" name="Text Placeholder 10"/>
          <p:cNvSpPr>
            <a:spLocks noGrp="1"/>
          </p:cNvSpPr>
          <p:nvPr>
            <p:ph type="body" sz="quarter" idx="10"/>
          </p:nvPr>
        </p:nvSpPr>
        <p:spPr/>
        <p:txBody>
          <a:bodyPr/>
          <a:lstStyle/>
          <a:p>
            <a:pPr lvl="0"/>
            <a:r>
              <a:rPr lang="en-US" dirty="0" smtClean="0">
                <a:sym typeface="Times New Roman"/>
              </a:rPr>
              <a:t>How does transboundary cooperation work? What are the methods or mechanisms for transboundary cooperation? Examples?</a:t>
            </a:r>
          </a:p>
          <a:p>
            <a:pPr lvl="1"/>
            <a:r>
              <a:rPr lang="en-US" dirty="0" smtClean="0">
                <a:sym typeface="Times New Roman"/>
              </a:rPr>
              <a:t>… </a:t>
            </a:r>
          </a:p>
          <a:p>
            <a:pPr lvl="0"/>
            <a:endParaRPr lang="en-US" dirty="0" smtClean="0">
              <a:sym typeface="Times New Roman"/>
            </a:endParaRPr>
          </a:p>
          <a:p>
            <a:endParaRPr lang="en-GB" dirty="0"/>
          </a:p>
        </p:txBody>
      </p:sp>
      <p:sp>
        <p:nvSpPr>
          <p:cNvPr id="3" name="Title 2"/>
          <p:cNvSpPr>
            <a:spLocks noGrp="1"/>
          </p:cNvSpPr>
          <p:nvPr>
            <p:ph type="title"/>
          </p:nvPr>
        </p:nvSpPr>
        <p:spPr>
          <a:xfrm>
            <a:off x="1057275" y="126712"/>
            <a:ext cx="8086725" cy="461665"/>
          </a:xfrm>
        </p:spPr>
        <p:txBody>
          <a:bodyPr/>
          <a:lstStyle/>
          <a:p>
            <a:r>
              <a:rPr lang="en-GB" sz="2400" dirty="0" smtClean="0"/>
              <a:t>Transboundary cooperation</a:t>
            </a:r>
            <a:endParaRPr lang="en-GB" sz="2400" dirty="0"/>
          </a:p>
        </p:txBody>
      </p:sp>
    </p:spTree>
    <p:extLst>
      <p:ext uri="{BB962C8B-B14F-4D97-AF65-F5344CB8AC3E}">
        <p14:creationId xmlns:p14="http://schemas.microsoft.com/office/powerpoint/2010/main" val="3474801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4" name="Title 3"/>
          <p:cNvSpPr>
            <a:spLocks noGrp="1"/>
          </p:cNvSpPr>
          <p:nvPr>
            <p:ph type="title"/>
          </p:nvPr>
        </p:nvSpPr>
        <p:spPr>
          <a:xfrm>
            <a:off x="1057275" y="126712"/>
            <a:ext cx="8086725" cy="830997"/>
          </a:xfrm>
        </p:spPr>
        <p:txBody>
          <a:bodyPr/>
          <a:lstStyle/>
          <a:p>
            <a:r>
              <a:rPr lang="en-GB" sz="2400" dirty="0" smtClean="0">
                <a:sym typeface="Times New Roman"/>
              </a:rPr>
              <a:t>Models of Cooperation in Transboundary Conservation Areas</a:t>
            </a:r>
            <a:endParaRPr lang="en-GB" sz="2400" dirty="0"/>
          </a:p>
        </p:txBody>
      </p:sp>
      <p:sp>
        <p:nvSpPr>
          <p:cNvPr id="85" name="Google Shape;85;p15"/>
          <p:cNvSpPr txBox="1"/>
          <p:nvPr/>
        </p:nvSpPr>
        <p:spPr>
          <a:xfrm>
            <a:off x="89695" y="1773731"/>
            <a:ext cx="2196783" cy="635700"/>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1600" dirty="0">
                <a:latin typeface="Arial" panose="020B0604020202020204" pitchFamily="34" charset="0"/>
                <a:ea typeface="Times New Roman"/>
                <a:cs typeface="Arial" panose="020B0604020202020204" pitchFamily="34" charset="0"/>
                <a:sym typeface="Times New Roman"/>
              </a:rPr>
              <a:t>Communication </a:t>
            </a:r>
            <a:r>
              <a:rPr lang="hr-HR" sz="1600" dirty="0" smtClean="0">
                <a:latin typeface="Arial" panose="020B0604020202020204" pitchFamily="34" charset="0"/>
                <a:ea typeface="Times New Roman"/>
                <a:cs typeface="Arial" panose="020B0604020202020204" pitchFamily="34" charset="0"/>
                <a:sym typeface="Times New Roman"/>
              </a:rPr>
              <a:t>or</a:t>
            </a:r>
            <a:r>
              <a:rPr lang="en" sz="1600" dirty="0" smtClean="0">
                <a:latin typeface="Arial" panose="020B0604020202020204" pitchFamily="34" charset="0"/>
                <a:ea typeface="Times New Roman"/>
                <a:cs typeface="Arial" panose="020B0604020202020204" pitchFamily="34" charset="0"/>
                <a:sym typeface="Times New Roman"/>
              </a:rPr>
              <a:t> </a:t>
            </a:r>
            <a:r>
              <a:rPr lang="en" sz="1600" dirty="0">
                <a:latin typeface="Arial" panose="020B0604020202020204" pitchFamily="34" charset="0"/>
                <a:ea typeface="Times New Roman"/>
                <a:cs typeface="Arial" panose="020B0604020202020204" pitchFamily="34" charset="0"/>
                <a:sym typeface="Times New Roman"/>
              </a:rPr>
              <a:t>Information </a:t>
            </a:r>
            <a:r>
              <a:rPr lang="hr-HR" sz="1600" dirty="0" smtClean="0">
                <a:latin typeface="Arial" panose="020B0604020202020204" pitchFamily="34" charset="0"/>
                <a:ea typeface="Times New Roman"/>
                <a:cs typeface="Arial" panose="020B0604020202020204" pitchFamily="34" charset="0"/>
                <a:sym typeface="Times New Roman"/>
              </a:rPr>
              <a:t>s</a:t>
            </a:r>
            <a:r>
              <a:rPr lang="en" sz="1600" dirty="0" smtClean="0">
                <a:latin typeface="Arial" panose="020B0604020202020204" pitchFamily="34" charset="0"/>
                <a:ea typeface="Times New Roman"/>
                <a:cs typeface="Arial" panose="020B0604020202020204" pitchFamily="34" charset="0"/>
                <a:sym typeface="Times New Roman"/>
              </a:rPr>
              <a:t>haring </a:t>
            </a:r>
            <a:endParaRPr sz="280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86" name="Google Shape;86;p15"/>
          <p:cNvSpPr txBox="1"/>
          <p:nvPr/>
        </p:nvSpPr>
        <p:spPr>
          <a:xfrm>
            <a:off x="2451193" y="2016431"/>
            <a:ext cx="2076756" cy="393000"/>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1600" dirty="0">
                <a:latin typeface="Arial" panose="020B0604020202020204" pitchFamily="34" charset="0"/>
                <a:ea typeface="Times New Roman"/>
                <a:cs typeface="Arial" panose="020B0604020202020204" pitchFamily="34" charset="0"/>
                <a:sym typeface="Times New Roman"/>
              </a:rPr>
              <a:t>Consultation</a:t>
            </a:r>
            <a:endParaRPr sz="1600" dirty="0">
              <a:latin typeface="Arial" panose="020B0604020202020204" pitchFamily="34" charset="0"/>
              <a:ea typeface="Times New Roman"/>
              <a:cs typeface="Arial" panose="020B0604020202020204" pitchFamily="34" charset="0"/>
              <a:sym typeface="Times New Roman"/>
            </a:endParaRPr>
          </a:p>
        </p:txBody>
      </p:sp>
      <p:sp>
        <p:nvSpPr>
          <p:cNvPr id="87" name="Google Shape;87;p15"/>
          <p:cNvSpPr txBox="1"/>
          <p:nvPr/>
        </p:nvSpPr>
        <p:spPr>
          <a:xfrm>
            <a:off x="4671538" y="2009762"/>
            <a:ext cx="2087402" cy="393000"/>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1600" dirty="0">
                <a:latin typeface="Arial" panose="020B0604020202020204" pitchFamily="34" charset="0"/>
                <a:ea typeface="Times New Roman"/>
                <a:cs typeface="Arial" panose="020B0604020202020204" pitchFamily="34" charset="0"/>
                <a:sym typeface="Times New Roman"/>
              </a:rPr>
              <a:t>Coordinated </a:t>
            </a:r>
            <a:r>
              <a:rPr lang="hr-HR" sz="1600" dirty="0" smtClean="0">
                <a:latin typeface="Arial" panose="020B0604020202020204" pitchFamily="34" charset="0"/>
                <a:ea typeface="Times New Roman"/>
                <a:cs typeface="Arial" panose="020B0604020202020204" pitchFamily="34" charset="0"/>
                <a:sym typeface="Times New Roman"/>
              </a:rPr>
              <a:t>a</a:t>
            </a:r>
            <a:r>
              <a:rPr lang="en" sz="1600" dirty="0" smtClean="0">
                <a:latin typeface="Arial" panose="020B0604020202020204" pitchFamily="34" charset="0"/>
                <a:ea typeface="Times New Roman"/>
                <a:cs typeface="Arial" panose="020B0604020202020204" pitchFamily="34" charset="0"/>
                <a:sym typeface="Times New Roman"/>
              </a:rPr>
              <a:t>ction</a:t>
            </a:r>
            <a:endParaRPr sz="1600" dirty="0">
              <a:latin typeface="Arial" panose="020B0604020202020204" pitchFamily="34" charset="0"/>
              <a:ea typeface="Times New Roman"/>
              <a:cs typeface="Arial" panose="020B0604020202020204" pitchFamily="34" charset="0"/>
              <a:sym typeface="Times New Roman"/>
            </a:endParaRPr>
          </a:p>
        </p:txBody>
      </p:sp>
      <p:sp>
        <p:nvSpPr>
          <p:cNvPr id="88" name="Google Shape;88;p15"/>
          <p:cNvSpPr txBox="1"/>
          <p:nvPr/>
        </p:nvSpPr>
        <p:spPr>
          <a:xfrm>
            <a:off x="6902529" y="1785150"/>
            <a:ext cx="2178407" cy="612375"/>
          </a:xfrm>
          <a:prstGeom prst="rect">
            <a:avLst/>
          </a:prstGeom>
          <a:solidFill>
            <a:srgbClr val="FFE9CC">
              <a:alpha val="89620"/>
            </a:srgbClr>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1600" dirty="0">
                <a:latin typeface="Arial" panose="020B0604020202020204" pitchFamily="34" charset="0"/>
                <a:ea typeface="Times New Roman"/>
                <a:cs typeface="Arial" panose="020B0604020202020204" pitchFamily="34" charset="0"/>
                <a:sym typeface="Times New Roman"/>
              </a:rPr>
              <a:t>Joint </a:t>
            </a:r>
            <a:r>
              <a:rPr lang="hr-HR" sz="1600" dirty="0" smtClean="0">
                <a:latin typeface="Arial" panose="020B0604020202020204" pitchFamily="34" charset="0"/>
                <a:ea typeface="Times New Roman"/>
                <a:cs typeface="Arial" panose="020B0604020202020204" pitchFamily="34" charset="0"/>
                <a:sym typeface="Times New Roman"/>
              </a:rPr>
              <a:t>i</a:t>
            </a:r>
            <a:r>
              <a:rPr lang="en" sz="1600" dirty="0" smtClean="0">
                <a:latin typeface="Arial" panose="020B0604020202020204" pitchFamily="34" charset="0"/>
                <a:ea typeface="Times New Roman"/>
                <a:cs typeface="Arial" panose="020B0604020202020204" pitchFamily="34" charset="0"/>
                <a:sym typeface="Times New Roman"/>
              </a:rPr>
              <a:t>mplementation</a:t>
            </a:r>
            <a:r>
              <a:rPr lang="hr-HR" sz="1600" dirty="0" smtClean="0">
                <a:latin typeface="Arial" panose="020B0604020202020204" pitchFamily="34" charset="0"/>
                <a:ea typeface="Times New Roman"/>
                <a:cs typeface="Arial" panose="020B0604020202020204" pitchFamily="34" charset="0"/>
                <a:sym typeface="Times New Roman"/>
              </a:rPr>
              <a:t> of decisions</a:t>
            </a:r>
            <a:endParaRPr sz="1600" dirty="0">
              <a:latin typeface="Arial" panose="020B0604020202020204" pitchFamily="34" charset="0"/>
              <a:ea typeface="Times New Roman"/>
              <a:cs typeface="Arial" panose="020B0604020202020204" pitchFamily="34" charset="0"/>
              <a:sym typeface="Times New Roman"/>
            </a:endParaRPr>
          </a:p>
        </p:txBody>
      </p:sp>
      <p:sp>
        <p:nvSpPr>
          <p:cNvPr id="89" name="Google Shape;89;p15"/>
          <p:cNvSpPr txBox="1"/>
          <p:nvPr/>
        </p:nvSpPr>
        <p:spPr>
          <a:xfrm>
            <a:off x="2820273" y="1368277"/>
            <a:ext cx="3536946" cy="528892"/>
          </a:xfrm>
          <a:prstGeom prst="rect">
            <a:avLst/>
          </a:prstGeom>
          <a:solidFill>
            <a:srgbClr val="FFC386">
              <a:alpha val="950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2200" b="1" dirty="0">
                <a:latin typeface="Arial" panose="020B0604020202020204" pitchFamily="34" charset="0"/>
                <a:ea typeface="Times New Roman"/>
                <a:cs typeface="Arial" panose="020B0604020202020204" pitchFamily="34" charset="0"/>
                <a:sym typeface="Times New Roman"/>
              </a:rPr>
              <a:t>Models of Cooperation</a:t>
            </a:r>
            <a:endParaRPr sz="2200" b="1" dirty="0">
              <a:latin typeface="Arial" panose="020B0604020202020204" pitchFamily="34" charset="0"/>
              <a:ea typeface="Times New Roman"/>
              <a:cs typeface="Arial" panose="020B0604020202020204" pitchFamily="34" charset="0"/>
              <a:sym typeface="Times New Roman"/>
            </a:endParaRPr>
          </a:p>
        </p:txBody>
      </p:sp>
      <p:sp>
        <p:nvSpPr>
          <p:cNvPr id="90" name="Google Shape;90;p15"/>
          <p:cNvSpPr txBox="1"/>
          <p:nvPr/>
        </p:nvSpPr>
        <p:spPr>
          <a:xfrm>
            <a:off x="146307" y="2571750"/>
            <a:ext cx="8884878" cy="2457450"/>
          </a:xfrm>
          <a:prstGeom prst="rect">
            <a:avLst/>
          </a:prstGeom>
          <a:solidFill>
            <a:srgbClr val="FFFFFF">
              <a:alpha val="78830"/>
            </a:srgbClr>
          </a:solid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1600" b="1" dirty="0" smtClean="0">
                <a:latin typeface="Arial" panose="020B0604020202020204" pitchFamily="34" charset="0"/>
                <a:ea typeface="Times New Roman"/>
                <a:cs typeface="Arial" panose="020B0604020202020204" pitchFamily="34" charset="0"/>
                <a:sym typeface="Times New Roman"/>
              </a:rPr>
              <a:t>Key Points</a:t>
            </a:r>
            <a:endParaRPr sz="1600" b="1" dirty="0" smtClean="0">
              <a:latin typeface="Arial" panose="020B0604020202020204" pitchFamily="34" charset="0"/>
              <a:ea typeface="Times New Roman"/>
              <a:cs typeface="Arial" panose="020B0604020202020204" pitchFamily="34" charset="0"/>
              <a:sym typeface="Times New Roman"/>
            </a:endParaRPr>
          </a:p>
          <a:p>
            <a:pPr marL="457200" lvl="0" indent="-342900" rtl="0">
              <a:lnSpc>
                <a:spcPct val="115000"/>
              </a:lnSpc>
              <a:spcBef>
                <a:spcPts val="0"/>
              </a:spcBef>
              <a:spcAft>
                <a:spcPts val="0"/>
              </a:spcAft>
              <a:buSzPts val="1800"/>
              <a:buFont typeface="Times New Roman"/>
              <a:buChar char="●"/>
            </a:pPr>
            <a:r>
              <a:rPr lang="en" sz="1600" dirty="0" smtClean="0">
                <a:latin typeface="Arial" panose="020B0604020202020204" pitchFamily="34" charset="0"/>
                <a:ea typeface="Times New Roman"/>
                <a:cs typeface="Arial" panose="020B0604020202020204" pitchFamily="34" charset="0"/>
                <a:sym typeface="Times New Roman"/>
              </a:rPr>
              <a:t>Models are not a hierarchy</a:t>
            </a:r>
            <a:r>
              <a:rPr lang="hr-HR" sz="1600" dirty="0" smtClean="0">
                <a:latin typeface="Arial" panose="020B0604020202020204" pitchFamily="34" charset="0"/>
                <a:ea typeface="Times New Roman"/>
                <a:cs typeface="Arial" panose="020B0604020202020204" pitchFamily="34" charset="0"/>
                <a:sym typeface="Times New Roman"/>
              </a:rPr>
              <a:t> –</a:t>
            </a:r>
            <a:r>
              <a:rPr lang="en" sz="1600" dirty="0" smtClean="0">
                <a:latin typeface="Arial" panose="020B0604020202020204" pitchFamily="34" charset="0"/>
                <a:ea typeface="Times New Roman"/>
                <a:cs typeface="Arial" panose="020B0604020202020204" pitchFamily="34" charset="0"/>
                <a:sym typeface="Times New Roman"/>
              </a:rPr>
              <a:t> </a:t>
            </a:r>
            <a:r>
              <a:rPr lang="hr-HR" sz="1600" dirty="0" smtClean="0">
                <a:latin typeface="Arial" panose="020B0604020202020204" pitchFamily="34" charset="0"/>
                <a:ea typeface="Times New Roman"/>
                <a:cs typeface="Arial" panose="020B0604020202020204" pitchFamily="34" charset="0"/>
                <a:sym typeface="Times New Roman"/>
              </a:rPr>
              <a:t>various </a:t>
            </a:r>
            <a:r>
              <a:rPr lang="en" sz="1600" dirty="0" smtClean="0">
                <a:latin typeface="Arial" panose="020B0604020202020204" pitchFamily="34" charset="0"/>
                <a:ea typeface="Times New Roman"/>
                <a:cs typeface="Arial" panose="020B0604020202020204" pitchFamily="34" charset="0"/>
                <a:sym typeface="Times New Roman"/>
              </a:rPr>
              <a:t>models </a:t>
            </a:r>
            <a:r>
              <a:rPr lang="hr-HR" sz="1600" dirty="0" smtClean="0">
                <a:latin typeface="Arial" panose="020B0604020202020204" pitchFamily="34" charset="0"/>
                <a:ea typeface="Times New Roman"/>
                <a:cs typeface="Arial" panose="020B0604020202020204" pitchFamily="34" charset="0"/>
                <a:sym typeface="Times New Roman"/>
              </a:rPr>
              <a:t>are </a:t>
            </a:r>
            <a:r>
              <a:rPr lang="en" sz="1600" dirty="0" smtClean="0">
                <a:latin typeface="Arial" panose="020B0604020202020204" pitchFamily="34" charset="0"/>
                <a:ea typeface="Times New Roman"/>
                <a:cs typeface="Arial" panose="020B0604020202020204" pitchFamily="34" charset="0"/>
                <a:sym typeface="Times New Roman"/>
              </a:rPr>
              <a:t>appropriate for different situations at different times</a:t>
            </a:r>
          </a:p>
          <a:p>
            <a:pPr marL="457200" lvl="0" indent="-342900" rtl="0">
              <a:lnSpc>
                <a:spcPct val="115000"/>
              </a:lnSpc>
              <a:spcBef>
                <a:spcPts val="0"/>
              </a:spcBef>
              <a:spcAft>
                <a:spcPts val="0"/>
              </a:spcAft>
              <a:buSzPts val="1800"/>
              <a:buFont typeface="Times New Roman"/>
              <a:buChar char="●"/>
            </a:pPr>
            <a:r>
              <a:rPr lang="en" sz="1600" dirty="0" smtClean="0">
                <a:latin typeface="Arial" panose="020B0604020202020204" pitchFamily="34" charset="0"/>
                <a:ea typeface="Times New Roman"/>
                <a:cs typeface="Arial" panose="020B0604020202020204" pitchFamily="34" charset="0"/>
                <a:sym typeface="Times New Roman"/>
              </a:rPr>
              <a:t>Models </a:t>
            </a:r>
            <a:r>
              <a:rPr lang="en" sz="1600" dirty="0">
                <a:latin typeface="Arial" panose="020B0604020202020204" pitchFamily="34" charset="0"/>
                <a:ea typeface="Times New Roman"/>
                <a:cs typeface="Arial" panose="020B0604020202020204" pitchFamily="34" charset="0"/>
                <a:sym typeface="Times New Roman"/>
              </a:rPr>
              <a:t>may be combined &amp; adapted based on context and needs of the </a:t>
            </a:r>
            <a:r>
              <a:rPr lang="en" sz="1600" dirty="0" smtClean="0">
                <a:latin typeface="Arial" panose="020B0604020202020204" pitchFamily="34" charset="0"/>
                <a:ea typeface="Times New Roman"/>
                <a:cs typeface="Arial" panose="020B0604020202020204" pitchFamily="34" charset="0"/>
                <a:sym typeface="Times New Roman"/>
              </a:rPr>
              <a:t>stakeholders</a:t>
            </a:r>
          </a:p>
          <a:p>
            <a:pPr marL="457200" lvl="0" indent="-342900" rtl="0">
              <a:lnSpc>
                <a:spcPct val="115000"/>
              </a:lnSpc>
              <a:spcBef>
                <a:spcPts val="0"/>
              </a:spcBef>
              <a:spcAft>
                <a:spcPts val="0"/>
              </a:spcAft>
              <a:buSzPts val="1800"/>
              <a:buFont typeface="Times New Roman"/>
              <a:buChar char="●"/>
            </a:pPr>
            <a:r>
              <a:rPr lang="en" sz="1600" dirty="0" smtClean="0">
                <a:latin typeface="Arial" panose="020B0604020202020204" pitchFamily="34" charset="0"/>
                <a:ea typeface="Times New Roman"/>
                <a:cs typeface="Arial" panose="020B0604020202020204" pitchFamily="34" charset="0"/>
                <a:sym typeface="Times New Roman"/>
              </a:rPr>
              <a:t>Cooperation can be through formal agreements or informal arrangements</a:t>
            </a:r>
          </a:p>
          <a:p>
            <a:pPr marL="457200" lvl="0" indent="-342900" rtl="0">
              <a:lnSpc>
                <a:spcPct val="115000"/>
              </a:lnSpc>
              <a:spcBef>
                <a:spcPts val="0"/>
              </a:spcBef>
              <a:spcAft>
                <a:spcPts val="0"/>
              </a:spcAft>
              <a:buSzPts val="1800"/>
              <a:buFont typeface="Times New Roman"/>
              <a:buChar char="●"/>
            </a:pPr>
            <a:r>
              <a:rPr lang="en" sz="1600" dirty="0" smtClean="0">
                <a:latin typeface="Arial" panose="020B0604020202020204" pitchFamily="34" charset="0"/>
                <a:ea typeface="Times New Roman"/>
                <a:cs typeface="Arial" panose="020B0604020202020204" pitchFamily="34" charset="0"/>
                <a:sym typeface="Times New Roman"/>
              </a:rPr>
              <a:t>Requires consideration of legal and institutional frameworks, management systems, </a:t>
            </a:r>
            <a:r>
              <a:rPr lang="hr-HR" sz="1600" dirty="0" smtClean="0">
                <a:latin typeface="Arial" panose="020B0604020202020204" pitchFamily="34" charset="0"/>
                <a:ea typeface="Times New Roman"/>
                <a:cs typeface="Arial" panose="020B0604020202020204" pitchFamily="34" charset="0"/>
                <a:sym typeface="Times New Roman"/>
              </a:rPr>
              <a:t>languages</a:t>
            </a:r>
            <a:r>
              <a:rPr lang="en" sz="1600" dirty="0" smtClean="0">
                <a:latin typeface="Arial" panose="020B0604020202020204" pitchFamily="34" charset="0"/>
                <a:ea typeface="Times New Roman"/>
                <a:cs typeface="Arial" panose="020B0604020202020204" pitchFamily="34" charset="0"/>
                <a:sym typeface="Times New Roman"/>
              </a:rPr>
              <a:t>, cultur</a:t>
            </a:r>
            <a:r>
              <a:rPr lang="hr-HR" sz="1600" dirty="0" smtClean="0">
                <a:latin typeface="Arial" panose="020B0604020202020204" pitchFamily="34" charset="0"/>
                <a:ea typeface="Times New Roman"/>
                <a:cs typeface="Arial" panose="020B0604020202020204" pitchFamily="34" charset="0"/>
                <a:sym typeface="Times New Roman"/>
              </a:rPr>
              <a:t>al backgrounds</a:t>
            </a:r>
            <a:r>
              <a:rPr lang="en" sz="1600" dirty="0" smtClean="0">
                <a:latin typeface="Arial" panose="020B0604020202020204" pitchFamily="34" charset="0"/>
                <a:ea typeface="Times New Roman"/>
                <a:cs typeface="Arial" panose="020B0604020202020204" pitchFamily="34" charset="0"/>
                <a:sym typeface="Times New Roman"/>
              </a:rPr>
              <a:t> and political situation</a:t>
            </a:r>
            <a:endParaRPr sz="1600"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9" name="Google Shape;99;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6188" y="76200"/>
            <a:ext cx="714375" cy="685800"/>
          </a:xfrm>
          <a:prstGeom prst="rect">
            <a:avLst/>
          </a:prstGeom>
          <a:noFill/>
          <a:ln>
            <a:noFill/>
          </a:ln>
        </p:spPr>
      </p:pic>
      <p:sp>
        <p:nvSpPr>
          <p:cNvPr id="102" name="Google Shape;102;p16"/>
          <p:cNvSpPr/>
          <p:nvPr/>
        </p:nvSpPr>
        <p:spPr>
          <a:xfrm>
            <a:off x="457199" y="1463040"/>
            <a:ext cx="4114800" cy="100584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latin typeface="Arial" panose="020B0604020202020204" pitchFamily="34" charset="0"/>
                <a:ea typeface="Times New Roman"/>
                <a:cs typeface="Arial" panose="020B0604020202020204" pitchFamily="34" charset="0"/>
                <a:sym typeface="Times New Roman"/>
              </a:rPr>
              <a:t>Regular </a:t>
            </a:r>
            <a:r>
              <a:rPr lang="hr-HR" sz="2000" dirty="0" smtClean="0">
                <a:latin typeface="Arial" panose="020B0604020202020204" pitchFamily="34" charset="0"/>
                <a:ea typeface="Times New Roman"/>
                <a:cs typeface="Arial" panose="020B0604020202020204" pitchFamily="34" charset="0"/>
                <a:sym typeface="Times New Roman"/>
              </a:rPr>
              <a:t>c</a:t>
            </a:r>
            <a:r>
              <a:rPr lang="en" sz="2000" dirty="0" smtClean="0">
                <a:latin typeface="Arial" panose="020B0604020202020204" pitchFamily="34" charset="0"/>
                <a:ea typeface="Times New Roman"/>
                <a:cs typeface="Arial" panose="020B0604020202020204" pitchFamily="34" charset="0"/>
                <a:sym typeface="Times New Roman"/>
              </a:rPr>
              <a:t>ommunication on </a:t>
            </a:r>
            <a:r>
              <a:rPr lang="hr-HR" sz="2000" dirty="0" smtClean="0">
                <a:latin typeface="Arial" panose="020B0604020202020204" pitchFamily="34" charset="0"/>
                <a:ea typeface="Times New Roman"/>
                <a:cs typeface="Arial" panose="020B0604020202020204" pitchFamily="34" charset="0"/>
                <a:sym typeface="Times New Roman"/>
              </a:rPr>
              <a:t>actions</a:t>
            </a:r>
            <a:r>
              <a:rPr lang="en-US" sz="2000" dirty="0" smtClean="0">
                <a:latin typeface="Arial" panose="020B0604020202020204" pitchFamily="34" charset="0"/>
                <a:ea typeface="Times New Roman"/>
                <a:cs typeface="Arial" panose="020B0604020202020204" pitchFamily="34" charset="0"/>
                <a:sym typeface="Times New Roman"/>
              </a:rPr>
              <a:t>, problems, opportunities, issues</a:t>
            </a:r>
            <a:endParaRPr sz="2000" dirty="0">
              <a:latin typeface="Arial" panose="020B0604020202020204" pitchFamily="34" charset="0"/>
              <a:ea typeface="Times New Roman"/>
              <a:cs typeface="Arial" panose="020B0604020202020204" pitchFamily="34" charset="0"/>
              <a:sym typeface="Times New Roman"/>
            </a:endParaRPr>
          </a:p>
        </p:txBody>
      </p:sp>
      <p:sp>
        <p:nvSpPr>
          <p:cNvPr id="103" name="Google Shape;103;p16"/>
          <p:cNvSpPr/>
          <p:nvPr/>
        </p:nvSpPr>
        <p:spPr>
          <a:xfrm>
            <a:off x="457199" y="265176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Arial" panose="020B0604020202020204" pitchFamily="34" charset="0"/>
                <a:ea typeface="Times New Roman"/>
                <a:cs typeface="Arial" panose="020B0604020202020204" pitchFamily="34" charset="0"/>
                <a:sym typeface="Times New Roman"/>
              </a:rPr>
              <a:t>Sharing of information</a:t>
            </a:r>
            <a:endParaRPr sz="2000" dirty="0">
              <a:latin typeface="Arial" panose="020B0604020202020204" pitchFamily="34" charset="0"/>
              <a:ea typeface="Times New Roman"/>
              <a:cs typeface="Arial" panose="020B0604020202020204" pitchFamily="34" charset="0"/>
              <a:sym typeface="Times New Roman"/>
            </a:endParaRPr>
          </a:p>
        </p:txBody>
      </p:sp>
      <p:sp>
        <p:nvSpPr>
          <p:cNvPr id="104" name="Google Shape;104;p16"/>
          <p:cNvSpPr/>
          <p:nvPr/>
        </p:nvSpPr>
        <p:spPr>
          <a:xfrm>
            <a:off x="457199" y="365760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Arial" panose="020B0604020202020204" pitchFamily="34" charset="0"/>
                <a:ea typeface="Times New Roman"/>
                <a:cs typeface="Arial" panose="020B0604020202020204" pitchFamily="34" charset="0"/>
                <a:sym typeface="Times New Roman"/>
              </a:rPr>
              <a:t>Notification of </a:t>
            </a:r>
            <a:r>
              <a:rPr lang="hr-HR" sz="2000" dirty="0" smtClean="0">
                <a:latin typeface="Arial" panose="020B0604020202020204" pitchFamily="34" charset="0"/>
                <a:ea typeface="Times New Roman"/>
                <a:cs typeface="Arial" panose="020B0604020202020204" pitchFamily="34" charset="0"/>
                <a:sym typeface="Times New Roman"/>
              </a:rPr>
              <a:t>m</a:t>
            </a:r>
            <a:r>
              <a:rPr lang="en" sz="2000" dirty="0" smtClean="0">
                <a:latin typeface="Arial" panose="020B0604020202020204" pitchFamily="34" charset="0"/>
                <a:ea typeface="Times New Roman"/>
                <a:cs typeface="Arial" panose="020B0604020202020204" pitchFamily="34" charset="0"/>
                <a:sym typeface="Times New Roman"/>
              </a:rPr>
              <a:t>anagement </a:t>
            </a:r>
            <a:r>
              <a:rPr lang="hr-HR" sz="2000" dirty="0">
                <a:latin typeface="Arial" panose="020B0604020202020204" pitchFamily="34" charset="0"/>
                <a:ea typeface="Times New Roman"/>
                <a:cs typeface="Arial" panose="020B0604020202020204" pitchFamily="34" charset="0"/>
                <a:sym typeface="Times New Roman"/>
              </a:rPr>
              <a:t>a</a:t>
            </a:r>
            <a:r>
              <a:rPr lang="en" sz="2000" dirty="0" smtClean="0">
                <a:latin typeface="Arial" panose="020B0604020202020204" pitchFamily="34" charset="0"/>
                <a:ea typeface="Times New Roman"/>
                <a:cs typeface="Arial" panose="020B0604020202020204" pitchFamily="34" charset="0"/>
                <a:sym typeface="Times New Roman"/>
              </a:rPr>
              <a:t>ctions</a:t>
            </a:r>
            <a:endParaRPr sz="2000" dirty="0">
              <a:latin typeface="Arial" panose="020B0604020202020204" pitchFamily="34" charset="0"/>
              <a:ea typeface="Times New Roman"/>
              <a:cs typeface="Arial" panose="020B0604020202020204" pitchFamily="34" charset="0"/>
              <a:sym typeface="Times New Roman"/>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7612" y="1463040"/>
            <a:ext cx="4050822" cy="2988868"/>
          </a:xfrm>
          <a:prstGeom prst="rect">
            <a:avLst/>
          </a:prstGeom>
        </p:spPr>
      </p:pic>
      <p:sp>
        <p:nvSpPr>
          <p:cNvPr id="10" name="Title 9"/>
          <p:cNvSpPr>
            <a:spLocks noGrp="1"/>
          </p:cNvSpPr>
          <p:nvPr>
            <p:ph type="title"/>
          </p:nvPr>
        </p:nvSpPr>
        <p:spPr/>
        <p:txBody>
          <a:bodyPr>
            <a:noAutofit/>
          </a:bodyPr>
          <a:lstStyle/>
          <a:p>
            <a:r>
              <a:rPr lang="en-GB" sz="2400" dirty="0" smtClean="0">
                <a:sym typeface="Times New Roman"/>
              </a:rPr>
              <a:t>Model 1: Communication or Information Sharing</a:t>
            </a:r>
            <a:endParaRPr lang="en-GB"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p:txBody>
          <a:bodyPr/>
          <a:lstStyle/>
          <a:p>
            <a:pPr lvl="0"/>
            <a:r>
              <a:rPr lang="en-GB" dirty="0" smtClean="0">
                <a:sym typeface="Times New Roman"/>
              </a:rPr>
              <a:t>Model 2: Consultation</a:t>
            </a:r>
            <a:endParaRPr lang="en-GB" dirty="0">
              <a:sym typeface="Times New Roman"/>
            </a:endParaRPr>
          </a:p>
        </p:txBody>
      </p:sp>
      <p:sp>
        <p:nvSpPr>
          <p:cNvPr id="17" name="Google Shape;102;p16"/>
          <p:cNvSpPr/>
          <p:nvPr/>
        </p:nvSpPr>
        <p:spPr>
          <a:xfrm>
            <a:off x="457200" y="146304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Arial" panose="020B0604020202020204" pitchFamily="34" charset="0"/>
                <a:ea typeface="Times New Roman"/>
                <a:cs typeface="Arial" panose="020B0604020202020204" pitchFamily="34" charset="0"/>
                <a:sym typeface="Times New Roman"/>
              </a:rPr>
              <a:t>Seeking opinion, feedback, advice</a:t>
            </a:r>
            <a:endParaRPr sz="2000" dirty="0">
              <a:latin typeface="Arial" panose="020B0604020202020204" pitchFamily="34" charset="0"/>
              <a:ea typeface="Times New Roman"/>
              <a:cs typeface="Arial" panose="020B0604020202020204" pitchFamily="34" charset="0"/>
              <a:sym typeface="Times New Roman"/>
            </a:endParaRPr>
          </a:p>
        </p:txBody>
      </p:sp>
      <p:sp>
        <p:nvSpPr>
          <p:cNvPr id="18" name="Google Shape;102;p16"/>
          <p:cNvSpPr/>
          <p:nvPr/>
        </p:nvSpPr>
        <p:spPr>
          <a:xfrm>
            <a:off x="457200" y="256032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HR" sz="2000" dirty="0" smtClean="0">
                <a:latin typeface="Arial" panose="020B0604020202020204" pitchFamily="34" charset="0"/>
                <a:ea typeface="Times New Roman"/>
                <a:cs typeface="Arial" panose="020B0604020202020204" pitchFamily="34" charset="0"/>
                <a:sym typeface="Times New Roman"/>
              </a:rPr>
              <a:t>Consulting to solve</a:t>
            </a:r>
            <a:r>
              <a:rPr lang="en-US" sz="2000" dirty="0" smtClean="0">
                <a:latin typeface="Arial" panose="020B0604020202020204" pitchFamily="34" charset="0"/>
                <a:ea typeface="Times New Roman"/>
                <a:cs typeface="Arial" panose="020B0604020202020204" pitchFamily="34" charset="0"/>
                <a:sym typeface="Times New Roman"/>
              </a:rPr>
              <a:t> problems</a:t>
            </a:r>
            <a:r>
              <a:rPr lang="hr-HR" sz="2000" dirty="0" smtClean="0">
                <a:latin typeface="Arial" panose="020B0604020202020204" pitchFamily="34" charset="0"/>
                <a:ea typeface="Times New Roman"/>
                <a:cs typeface="Arial" panose="020B0604020202020204" pitchFamily="34" charset="0"/>
                <a:sym typeface="Times New Roman"/>
              </a:rPr>
              <a:t>, improve management action</a:t>
            </a:r>
            <a:endParaRPr sz="2000" dirty="0">
              <a:latin typeface="Arial" panose="020B0604020202020204" pitchFamily="34" charset="0"/>
              <a:ea typeface="Times New Roman"/>
              <a:cs typeface="Arial" panose="020B0604020202020204" pitchFamily="34" charset="0"/>
              <a:sym typeface="Times New Roman"/>
            </a:endParaRPr>
          </a:p>
        </p:txBody>
      </p:sp>
      <p:sp>
        <p:nvSpPr>
          <p:cNvPr id="12" name="Google Shape;102;p16"/>
          <p:cNvSpPr/>
          <p:nvPr/>
        </p:nvSpPr>
        <p:spPr>
          <a:xfrm>
            <a:off x="457200" y="365760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HR" sz="2000" dirty="0" smtClean="0">
                <a:latin typeface="Arial" panose="020B0604020202020204" pitchFamily="34" charset="0"/>
                <a:ea typeface="Times New Roman"/>
                <a:cs typeface="Arial" panose="020B0604020202020204" pitchFamily="34" charset="0"/>
                <a:sym typeface="Times New Roman"/>
              </a:rPr>
              <a:t>Cooperative process leading to harmonization of management</a:t>
            </a:r>
            <a:endParaRPr sz="2000" dirty="0">
              <a:latin typeface="Arial" panose="020B0604020202020204" pitchFamily="34" charset="0"/>
              <a:ea typeface="Times New Roman"/>
              <a:cs typeface="Arial" panose="020B0604020202020204" pitchFamily="34" charset="0"/>
              <a:sym typeface="Times New Roman"/>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7027" y="880364"/>
            <a:ext cx="3223937" cy="4013200"/>
          </a:xfrm>
          <a:prstGeom prst="rect">
            <a:avLst/>
          </a:prstGeom>
        </p:spPr>
      </p:pic>
      <p:pic>
        <p:nvPicPr>
          <p:cNvPr id="7"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p:txBody>
          <a:bodyPr/>
          <a:lstStyle/>
          <a:p>
            <a:pPr lvl="0"/>
            <a:r>
              <a:rPr lang="en-GB" dirty="0" smtClean="0">
                <a:sym typeface="Times New Roman"/>
              </a:rPr>
              <a:t>Model 3: Coordinated Action</a:t>
            </a:r>
            <a:endParaRPr lang="en-GB" dirty="0">
              <a:sym typeface="Times New Roman"/>
            </a:endParaRPr>
          </a:p>
        </p:txBody>
      </p:sp>
      <p:sp>
        <p:nvSpPr>
          <p:cNvPr id="126" name="Google Shape;126;p18"/>
          <p:cNvSpPr/>
          <p:nvPr/>
        </p:nvSpPr>
        <p:spPr>
          <a:xfrm>
            <a:off x="457200" y="124200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HR" sz="2000" dirty="0" smtClean="0">
                <a:latin typeface="Arial" panose="020B0604020202020204" pitchFamily="34" charset="0"/>
                <a:ea typeface="Times New Roman"/>
                <a:cs typeface="Arial" panose="020B0604020202020204" pitchFamily="34" charset="0"/>
                <a:sym typeface="Times New Roman"/>
              </a:rPr>
              <a:t>Jointly c</a:t>
            </a:r>
            <a:r>
              <a:rPr lang="en" sz="2000" dirty="0" smtClean="0">
                <a:latin typeface="Arial" panose="020B0604020202020204" pitchFamily="34" charset="0"/>
                <a:ea typeface="Times New Roman"/>
                <a:cs typeface="Arial" panose="020B0604020202020204" pitchFamily="34" charset="0"/>
                <a:sym typeface="Times New Roman"/>
              </a:rPr>
              <a:t>oordinated </a:t>
            </a:r>
            <a:r>
              <a:rPr lang="hr-HR" sz="2000" dirty="0" smtClean="0">
                <a:latin typeface="Arial" panose="020B0604020202020204" pitchFamily="34" charset="0"/>
                <a:ea typeface="Times New Roman"/>
                <a:cs typeface="Arial" panose="020B0604020202020204" pitchFamily="34" charset="0"/>
                <a:sym typeface="Times New Roman"/>
              </a:rPr>
              <a:t>m</a:t>
            </a:r>
            <a:r>
              <a:rPr lang="en" sz="2000" dirty="0" smtClean="0">
                <a:latin typeface="Arial" panose="020B0604020202020204" pitchFamily="34" charset="0"/>
                <a:ea typeface="Times New Roman"/>
                <a:cs typeface="Arial" panose="020B0604020202020204" pitchFamily="34" charset="0"/>
                <a:sym typeface="Times New Roman"/>
              </a:rPr>
              <a:t>anagement </a:t>
            </a:r>
            <a:r>
              <a:rPr lang="hr-HR" sz="2000" dirty="0">
                <a:latin typeface="Arial" panose="020B0604020202020204" pitchFamily="34" charset="0"/>
                <a:ea typeface="Times New Roman"/>
                <a:cs typeface="Arial" panose="020B0604020202020204" pitchFamily="34" charset="0"/>
                <a:sym typeface="Times New Roman"/>
              </a:rPr>
              <a:t>a</a:t>
            </a:r>
            <a:r>
              <a:rPr lang="en" sz="2000" dirty="0" smtClean="0">
                <a:latin typeface="Arial" panose="020B0604020202020204" pitchFamily="34" charset="0"/>
                <a:ea typeface="Times New Roman"/>
                <a:cs typeface="Arial" panose="020B0604020202020204" pitchFamily="34" charset="0"/>
                <a:sym typeface="Times New Roman"/>
              </a:rPr>
              <a:t>ctions</a:t>
            </a:r>
            <a:endParaRPr sz="2000" dirty="0">
              <a:latin typeface="Arial" panose="020B0604020202020204" pitchFamily="34" charset="0"/>
              <a:ea typeface="Times New Roman"/>
              <a:cs typeface="Arial" panose="020B0604020202020204" pitchFamily="34" charset="0"/>
              <a:sym typeface="Times New Roman"/>
            </a:endParaRPr>
          </a:p>
        </p:txBody>
      </p:sp>
      <p:sp>
        <p:nvSpPr>
          <p:cNvPr id="127" name="Google Shape;127;p18"/>
          <p:cNvSpPr/>
          <p:nvPr/>
        </p:nvSpPr>
        <p:spPr>
          <a:xfrm>
            <a:off x="457200" y="3108696"/>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HR" sz="2000" dirty="0" smtClean="0">
                <a:latin typeface="Arial" panose="020B0604020202020204" pitchFamily="34" charset="0"/>
                <a:ea typeface="Times New Roman"/>
                <a:cs typeface="Arial" panose="020B0604020202020204" pitchFamily="34" charset="0"/>
                <a:sym typeface="Times New Roman"/>
              </a:rPr>
              <a:t>Contribut</a:t>
            </a:r>
            <a:r>
              <a:rPr lang="en-US" sz="2000" dirty="0" smtClean="0">
                <a:latin typeface="Arial" panose="020B0604020202020204" pitchFamily="34" charset="0"/>
                <a:ea typeface="Times New Roman"/>
                <a:cs typeface="Arial" panose="020B0604020202020204" pitchFamily="34" charset="0"/>
                <a:sym typeface="Times New Roman"/>
              </a:rPr>
              <a:t>e</a:t>
            </a:r>
            <a:r>
              <a:rPr lang="hr-HR" sz="2000" dirty="0" smtClean="0">
                <a:latin typeface="Arial" panose="020B0604020202020204" pitchFamily="34" charset="0"/>
                <a:ea typeface="Times New Roman"/>
                <a:cs typeface="Arial" panose="020B0604020202020204" pitchFamily="34" charset="0"/>
                <a:sym typeface="Times New Roman"/>
              </a:rPr>
              <a:t> to </a:t>
            </a:r>
            <a:r>
              <a:rPr lang="hr-HR" sz="2000" dirty="0">
                <a:latin typeface="Arial" panose="020B0604020202020204" pitchFamily="34" charset="0"/>
                <a:ea typeface="Times New Roman"/>
                <a:cs typeface="Arial" panose="020B0604020202020204" pitchFamily="34" charset="0"/>
                <a:sym typeface="Times New Roman"/>
              </a:rPr>
              <a:t>c</a:t>
            </a:r>
            <a:r>
              <a:rPr lang="en" sz="2000" dirty="0" smtClean="0">
                <a:latin typeface="Arial" panose="020B0604020202020204" pitchFamily="34" charset="0"/>
                <a:ea typeface="Times New Roman"/>
                <a:cs typeface="Arial" panose="020B0604020202020204" pitchFamily="34" charset="0"/>
                <a:sym typeface="Times New Roman"/>
              </a:rPr>
              <a:t>onservation </a:t>
            </a:r>
            <a:r>
              <a:rPr lang="hr-HR" sz="2000" dirty="0">
                <a:latin typeface="Arial" panose="020B0604020202020204" pitchFamily="34" charset="0"/>
                <a:ea typeface="Times New Roman"/>
                <a:cs typeface="Arial" panose="020B0604020202020204" pitchFamily="34" charset="0"/>
                <a:sym typeface="Times New Roman"/>
              </a:rPr>
              <a:t>g</a:t>
            </a:r>
            <a:r>
              <a:rPr lang="en" sz="2000" dirty="0" smtClean="0">
                <a:latin typeface="Arial" panose="020B0604020202020204" pitchFamily="34" charset="0"/>
                <a:ea typeface="Times New Roman"/>
                <a:cs typeface="Arial" panose="020B0604020202020204" pitchFamily="34" charset="0"/>
                <a:sym typeface="Times New Roman"/>
              </a:rPr>
              <a:t>oals </a:t>
            </a:r>
            <a:r>
              <a:rPr lang="hr-HR" sz="2000" dirty="0" smtClean="0">
                <a:latin typeface="Arial" panose="020B0604020202020204" pitchFamily="34" charset="0"/>
                <a:ea typeface="Times New Roman"/>
                <a:cs typeface="Arial" panose="020B0604020202020204" pitchFamily="34" charset="0"/>
                <a:sym typeface="Times New Roman"/>
              </a:rPr>
              <a:t>of the transboundary </a:t>
            </a:r>
            <a:r>
              <a:rPr lang="hr-HR" sz="2000" dirty="0">
                <a:latin typeface="Arial" panose="020B0604020202020204" pitchFamily="34" charset="0"/>
                <a:ea typeface="Times New Roman"/>
                <a:cs typeface="Arial" panose="020B0604020202020204" pitchFamily="34" charset="0"/>
                <a:sym typeface="Times New Roman"/>
              </a:rPr>
              <a:t>e</a:t>
            </a:r>
            <a:r>
              <a:rPr lang="hr-HR" sz="2000" dirty="0" smtClean="0">
                <a:latin typeface="Arial" panose="020B0604020202020204" pitchFamily="34" charset="0"/>
                <a:ea typeface="Times New Roman"/>
                <a:cs typeface="Arial" panose="020B0604020202020204" pitchFamily="34" charset="0"/>
                <a:sym typeface="Times New Roman"/>
              </a:rPr>
              <a:t>cosystem</a:t>
            </a:r>
            <a:endParaRPr sz="2000" dirty="0">
              <a:latin typeface="Arial" panose="020B0604020202020204" pitchFamily="34" charset="0"/>
              <a:ea typeface="Times New Roman"/>
              <a:cs typeface="Arial" panose="020B0604020202020204" pitchFamily="34" charset="0"/>
              <a:sym typeface="Times New Roman"/>
            </a:endParaRPr>
          </a:p>
        </p:txBody>
      </p:sp>
      <p:sp>
        <p:nvSpPr>
          <p:cNvPr id="12" name="Google Shape;126;p18"/>
          <p:cNvSpPr/>
          <p:nvPr/>
        </p:nvSpPr>
        <p:spPr>
          <a:xfrm>
            <a:off x="457200" y="2175348"/>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Arial" panose="020B0604020202020204" pitchFamily="34" charset="0"/>
                <a:ea typeface="Times New Roman"/>
                <a:cs typeface="Arial" panose="020B0604020202020204" pitchFamily="34" charset="0"/>
                <a:sym typeface="Times New Roman"/>
              </a:rPr>
              <a:t>Implemented </a:t>
            </a:r>
            <a:r>
              <a:rPr lang="en-US" sz="2000" b="1" dirty="0" smtClean="0">
                <a:latin typeface="Arial" panose="020B0604020202020204" pitchFamily="34" charset="0"/>
                <a:ea typeface="Times New Roman"/>
                <a:cs typeface="Arial" panose="020B0604020202020204" pitchFamily="34" charset="0"/>
                <a:sym typeface="Times New Roman"/>
              </a:rPr>
              <a:t>within</a:t>
            </a:r>
            <a:r>
              <a:rPr lang="en-US" sz="2000" dirty="0" smtClean="0">
                <a:latin typeface="Arial" panose="020B0604020202020204" pitchFamily="34" charset="0"/>
                <a:ea typeface="Times New Roman"/>
                <a:cs typeface="Arial" panose="020B0604020202020204" pitchFamily="34" charset="0"/>
                <a:sym typeface="Times New Roman"/>
              </a:rPr>
              <a:t> sovereign area of each party</a:t>
            </a:r>
            <a:endParaRPr sz="2000" dirty="0">
              <a:latin typeface="Arial" panose="020B0604020202020204" pitchFamily="34" charset="0"/>
              <a:ea typeface="Times New Roman"/>
              <a:cs typeface="Arial" panose="020B0604020202020204" pitchFamily="34" charset="0"/>
              <a:sym typeface="Times New Roman"/>
            </a:endParaRPr>
          </a:p>
        </p:txBody>
      </p:sp>
      <p:sp>
        <p:nvSpPr>
          <p:cNvPr id="13" name="Google Shape;127;p18"/>
          <p:cNvSpPr/>
          <p:nvPr/>
        </p:nvSpPr>
        <p:spPr>
          <a:xfrm>
            <a:off x="457200" y="4042044"/>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Arial" panose="020B0604020202020204" pitchFamily="34" charset="0"/>
                <a:ea typeface="Times New Roman"/>
                <a:cs typeface="Arial" panose="020B0604020202020204" pitchFamily="34" charset="0"/>
                <a:sym typeface="Times New Roman"/>
              </a:rPr>
              <a:t>Form of cooperative management</a:t>
            </a:r>
            <a:endParaRPr sz="2000" dirty="0">
              <a:latin typeface="Arial" panose="020B0604020202020204" pitchFamily="34" charset="0"/>
              <a:ea typeface="Times New Roman"/>
              <a:cs typeface="Arial" panose="020B0604020202020204" pitchFamily="34" charset="0"/>
              <a:sym typeface="Times New Roman"/>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6723"/>
          <a:stretch/>
        </p:blipFill>
        <p:spPr>
          <a:xfrm>
            <a:off x="5300218" y="1242000"/>
            <a:ext cx="3127647" cy="171817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21159"/>
          <a:stretch/>
        </p:blipFill>
        <p:spPr>
          <a:xfrm>
            <a:off x="5288938" y="3140178"/>
            <a:ext cx="3138927" cy="1648798"/>
          </a:xfrm>
          <a:prstGeom prst="rect">
            <a:avLst/>
          </a:prstGeom>
        </p:spPr>
      </p:pic>
      <p:pic>
        <p:nvPicPr>
          <p:cNvPr id="9" name="Google Shape;280;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p:txBody>
          <a:bodyPr/>
          <a:lstStyle/>
          <a:p>
            <a:pPr lvl="0"/>
            <a:r>
              <a:rPr lang="en-GB" dirty="0" smtClean="0">
                <a:sym typeface="Times New Roman"/>
              </a:rPr>
              <a:t>Model 4: Joint Implementation of Decisions </a:t>
            </a:r>
            <a:endParaRPr lang="en-GB" dirty="0">
              <a:sym typeface="Times New Roman"/>
            </a:endParaRPr>
          </a:p>
        </p:txBody>
      </p:sp>
      <p:sp>
        <p:nvSpPr>
          <p:cNvPr id="12" name="Google Shape;126;p18"/>
          <p:cNvSpPr/>
          <p:nvPr/>
        </p:nvSpPr>
        <p:spPr>
          <a:xfrm>
            <a:off x="457200" y="1242000"/>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HR" sz="2000" dirty="0" smtClean="0">
                <a:latin typeface="Arial" panose="020B0604020202020204" pitchFamily="34" charset="0"/>
                <a:ea typeface="Times New Roman"/>
                <a:cs typeface="Arial" panose="020B0604020202020204" pitchFamily="34" charset="0"/>
                <a:sym typeface="Times New Roman"/>
              </a:rPr>
              <a:t>Jointly c</a:t>
            </a:r>
            <a:r>
              <a:rPr lang="en" sz="2000" dirty="0" smtClean="0">
                <a:latin typeface="Arial" panose="020B0604020202020204" pitchFamily="34" charset="0"/>
                <a:ea typeface="Times New Roman"/>
                <a:cs typeface="Arial" panose="020B0604020202020204" pitchFamily="34" charset="0"/>
                <a:sym typeface="Times New Roman"/>
              </a:rPr>
              <a:t>oordinated </a:t>
            </a:r>
            <a:r>
              <a:rPr lang="hr-HR" sz="2000" dirty="0" smtClean="0">
                <a:latin typeface="Arial" panose="020B0604020202020204" pitchFamily="34" charset="0"/>
                <a:ea typeface="Times New Roman"/>
                <a:cs typeface="Arial" panose="020B0604020202020204" pitchFamily="34" charset="0"/>
                <a:sym typeface="Times New Roman"/>
              </a:rPr>
              <a:t>m</a:t>
            </a:r>
            <a:r>
              <a:rPr lang="en" sz="2000" dirty="0" smtClean="0">
                <a:latin typeface="Arial" panose="020B0604020202020204" pitchFamily="34" charset="0"/>
                <a:ea typeface="Times New Roman"/>
                <a:cs typeface="Arial" panose="020B0604020202020204" pitchFamily="34" charset="0"/>
                <a:sym typeface="Times New Roman"/>
              </a:rPr>
              <a:t>anagement </a:t>
            </a:r>
            <a:r>
              <a:rPr lang="hr-HR" sz="2000" dirty="0">
                <a:latin typeface="Arial" panose="020B0604020202020204" pitchFamily="34" charset="0"/>
                <a:ea typeface="Times New Roman"/>
                <a:cs typeface="Arial" panose="020B0604020202020204" pitchFamily="34" charset="0"/>
                <a:sym typeface="Times New Roman"/>
              </a:rPr>
              <a:t>a</a:t>
            </a:r>
            <a:r>
              <a:rPr lang="en" sz="2000" dirty="0" smtClean="0">
                <a:latin typeface="Arial" panose="020B0604020202020204" pitchFamily="34" charset="0"/>
                <a:ea typeface="Times New Roman"/>
                <a:cs typeface="Arial" panose="020B0604020202020204" pitchFamily="34" charset="0"/>
                <a:sym typeface="Times New Roman"/>
              </a:rPr>
              <a:t>ctions</a:t>
            </a:r>
            <a:endParaRPr sz="2000" dirty="0">
              <a:latin typeface="Arial" panose="020B0604020202020204" pitchFamily="34" charset="0"/>
              <a:ea typeface="Times New Roman"/>
              <a:cs typeface="Arial" panose="020B0604020202020204" pitchFamily="34" charset="0"/>
              <a:sym typeface="Times New Roman"/>
            </a:endParaRPr>
          </a:p>
        </p:txBody>
      </p:sp>
      <p:sp>
        <p:nvSpPr>
          <p:cNvPr id="13" name="Google Shape;127;p18"/>
          <p:cNvSpPr/>
          <p:nvPr/>
        </p:nvSpPr>
        <p:spPr>
          <a:xfrm>
            <a:off x="457200" y="3108696"/>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hr-HR" sz="2000" dirty="0" smtClean="0">
                <a:latin typeface="Arial" panose="020B0604020202020204" pitchFamily="34" charset="0"/>
                <a:ea typeface="Times New Roman"/>
                <a:cs typeface="Arial" panose="020B0604020202020204" pitchFamily="34" charset="0"/>
                <a:sym typeface="Times New Roman"/>
              </a:rPr>
              <a:t>Contribut</a:t>
            </a:r>
            <a:r>
              <a:rPr lang="en-US" sz="2000" dirty="0" smtClean="0">
                <a:latin typeface="Arial" panose="020B0604020202020204" pitchFamily="34" charset="0"/>
                <a:ea typeface="Times New Roman"/>
                <a:cs typeface="Arial" panose="020B0604020202020204" pitchFamily="34" charset="0"/>
                <a:sym typeface="Times New Roman"/>
              </a:rPr>
              <a:t>e</a:t>
            </a:r>
            <a:r>
              <a:rPr lang="hr-HR" sz="2000" dirty="0" smtClean="0">
                <a:latin typeface="Arial" panose="020B0604020202020204" pitchFamily="34" charset="0"/>
                <a:ea typeface="Times New Roman"/>
                <a:cs typeface="Arial" panose="020B0604020202020204" pitchFamily="34" charset="0"/>
                <a:sym typeface="Times New Roman"/>
              </a:rPr>
              <a:t> to </a:t>
            </a:r>
            <a:r>
              <a:rPr lang="hr-HR" sz="2000" dirty="0">
                <a:latin typeface="Arial" panose="020B0604020202020204" pitchFamily="34" charset="0"/>
                <a:ea typeface="Times New Roman"/>
                <a:cs typeface="Arial" panose="020B0604020202020204" pitchFamily="34" charset="0"/>
                <a:sym typeface="Times New Roman"/>
              </a:rPr>
              <a:t>c</a:t>
            </a:r>
            <a:r>
              <a:rPr lang="en" sz="2000" dirty="0" smtClean="0">
                <a:latin typeface="Arial" panose="020B0604020202020204" pitchFamily="34" charset="0"/>
                <a:ea typeface="Times New Roman"/>
                <a:cs typeface="Arial" panose="020B0604020202020204" pitchFamily="34" charset="0"/>
                <a:sym typeface="Times New Roman"/>
              </a:rPr>
              <a:t>onservation </a:t>
            </a:r>
            <a:r>
              <a:rPr lang="hr-HR" sz="2000" dirty="0">
                <a:latin typeface="Arial" panose="020B0604020202020204" pitchFamily="34" charset="0"/>
                <a:ea typeface="Times New Roman"/>
                <a:cs typeface="Arial" panose="020B0604020202020204" pitchFamily="34" charset="0"/>
                <a:sym typeface="Times New Roman"/>
              </a:rPr>
              <a:t>g</a:t>
            </a:r>
            <a:r>
              <a:rPr lang="en" sz="2000" dirty="0" smtClean="0">
                <a:latin typeface="Arial" panose="020B0604020202020204" pitchFamily="34" charset="0"/>
                <a:ea typeface="Times New Roman"/>
                <a:cs typeface="Arial" panose="020B0604020202020204" pitchFamily="34" charset="0"/>
                <a:sym typeface="Times New Roman"/>
              </a:rPr>
              <a:t>oals </a:t>
            </a:r>
            <a:r>
              <a:rPr lang="hr-HR" sz="2000" dirty="0" smtClean="0">
                <a:latin typeface="Arial" panose="020B0604020202020204" pitchFamily="34" charset="0"/>
                <a:ea typeface="Times New Roman"/>
                <a:cs typeface="Arial" panose="020B0604020202020204" pitchFamily="34" charset="0"/>
                <a:sym typeface="Times New Roman"/>
              </a:rPr>
              <a:t>of the transboundary </a:t>
            </a:r>
            <a:r>
              <a:rPr lang="hr-HR" sz="2000" dirty="0">
                <a:latin typeface="Arial" panose="020B0604020202020204" pitchFamily="34" charset="0"/>
                <a:ea typeface="Times New Roman"/>
                <a:cs typeface="Arial" panose="020B0604020202020204" pitchFamily="34" charset="0"/>
                <a:sym typeface="Times New Roman"/>
              </a:rPr>
              <a:t>e</a:t>
            </a:r>
            <a:r>
              <a:rPr lang="hr-HR" sz="2000" dirty="0" smtClean="0">
                <a:latin typeface="Arial" panose="020B0604020202020204" pitchFamily="34" charset="0"/>
                <a:ea typeface="Times New Roman"/>
                <a:cs typeface="Arial" panose="020B0604020202020204" pitchFamily="34" charset="0"/>
                <a:sym typeface="Times New Roman"/>
              </a:rPr>
              <a:t>cosystem</a:t>
            </a:r>
            <a:endParaRPr sz="2000" dirty="0">
              <a:latin typeface="Arial" panose="020B0604020202020204" pitchFamily="34" charset="0"/>
              <a:ea typeface="Times New Roman"/>
              <a:cs typeface="Arial" panose="020B0604020202020204" pitchFamily="34" charset="0"/>
              <a:sym typeface="Times New Roman"/>
            </a:endParaRPr>
          </a:p>
        </p:txBody>
      </p:sp>
      <p:sp>
        <p:nvSpPr>
          <p:cNvPr id="14" name="Google Shape;126;p18"/>
          <p:cNvSpPr/>
          <p:nvPr/>
        </p:nvSpPr>
        <p:spPr>
          <a:xfrm>
            <a:off x="457200" y="2175348"/>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Arial" panose="020B0604020202020204" pitchFamily="34" charset="0"/>
                <a:ea typeface="Times New Roman"/>
                <a:cs typeface="Arial" panose="020B0604020202020204" pitchFamily="34" charset="0"/>
                <a:sym typeface="Times New Roman"/>
              </a:rPr>
              <a:t>Jointly implemented </a:t>
            </a:r>
            <a:r>
              <a:rPr lang="en-US" sz="2000" b="1" dirty="0" smtClean="0">
                <a:latin typeface="Arial" panose="020B0604020202020204" pitchFamily="34" charset="0"/>
                <a:ea typeface="Times New Roman"/>
                <a:cs typeface="Arial" panose="020B0604020202020204" pitchFamily="34" charset="0"/>
                <a:sym typeface="Times New Roman"/>
              </a:rPr>
              <a:t>across</a:t>
            </a:r>
            <a:r>
              <a:rPr lang="en-US" sz="2000" dirty="0" smtClean="0">
                <a:latin typeface="Arial" panose="020B0604020202020204" pitchFamily="34" charset="0"/>
                <a:ea typeface="Times New Roman"/>
                <a:cs typeface="Arial" panose="020B0604020202020204" pitchFamily="34" charset="0"/>
                <a:sym typeface="Times New Roman"/>
              </a:rPr>
              <a:t> sovereign boundaries</a:t>
            </a:r>
            <a:endParaRPr sz="2000" dirty="0">
              <a:latin typeface="Arial" panose="020B0604020202020204" pitchFamily="34" charset="0"/>
              <a:ea typeface="Times New Roman"/>
              <a:cs typeface="Arial" panose="020B0604020202020204" pitchFamily="34" charset="0"/>
              <a:sym typeface="Times New Roman"/>
            </a:endParaRPr>
          </a:p>
        </p:txBody>
      </p:sp>
      <p:sp>
        <p:nvSpPr>
          <p:cNvPr id="15" name="Google Shape;127;p18"/>
          <p:cNvSpPr/>
          <p:nvPr/>
        </p:nvSpPr>
        <p:spPr>
          <a:xfrm>
            <a:off x="457200" y="4042044"/>
            <a:ext cx="4114800" cy="822960"/>
          </a:xfrm>
          <a:prstGeom prst="rect">
            <a:avLst/>
          </a:prstGeom>
          <a:solidFill>
            <a:srgbClr val="FFE9CC">
              <a:alpha val="73460"/>
            </a:srgb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Arial" panose="020B0604020202020204" pitchFamily="34" charset="0"/>
                <a:ea typeface="Times New Roman"/>
                <a:cs typeface="Arial" panose="020B0604020202020204" pitchFamily="34" charset="0"/>
                <a:sym typeface="Times New Roman"/>
              </a:rPr>
              <a:t>Form of cooperative management</a:t>
            </a:r>
            <a:endParaRPr sz="2000" dirty="0">
              <a:latin typeface="Arial" panose="020B0604020202020204" pitchFamily="34" charset="0"/>
              <a:ea typeface="Times New Roman"/>
              <a:cs typeface="Arial" panose="020B0604020202020204" pitchFamily="34" charset="0"/>
              <a:sym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14987" y="1078765"/>
            <a:ext cx="2868613" cy="3824817"/>
          </a:xfrm>
          <a:prstGeom prst="rect">
            <a:avLst/>
          </a:prstGeom>
        </p:spPr>
      </p:pic>
      <p:pic>
        <p:nvPicPr>
          <p:cNvPr id="8" name="Google Shape;2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6200" y="76200"/>
            <a:ext cx="714375" cy="6858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1306</TotalTime>
  <Words>6809</Words>
  <Application>Microsoft Macintosh PowerPoint</Application>
  <PresentationFormat>On-screen Show (16:9)</PresentationFormat>
  <Paragraphs>503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Wingdings</vt:lpstr>
      <vt:lpstr>Custom Design</vt:lpstr>
      <vt:lpstr>Transboundary Conservation Areas</vt:lpstr>
      <vt:lpstr>Factors of Success</vt:lpstr>
      <vt:lpstr>Lesson Overview &amp; Goals</vt:lpstr>
      <vt:lpstr>Transboundary cooperation</vt:lpstr>
      <vt:lpstr>Models of Cooperation in Transboundary Conservation Areas</vt:lpstr>
      <vt:lpstr>Model 1: Communication or Information Sharing</vt:lpstr>
      <vt:lpstr>Model 2: Consultation</vt:lpstr>
      <vt:lpstr>Model 3: Coordinated Action</vt:lpstr>
      <vt:lpstr>Model 4: Joint Implementation of Decisions </vt:lpstr>
      <vt:lpstr>Summary: Models of Cooperation</vt:lpstr>
      <vt:lpstr>Typology of Transboundary Conservation Areas</vt:lpstr>
      <vt:lpstr>Transboundary Protected Areas (TBPA)</vt:lpstr>
      <vt:lpstr>Transboundary Conservation Landscape and/or Seascape (TBCL/S)</vt:lpstr>
      <vt:lpstr>Transboundary Conservation Landscape and/or Seascape (TBCL/S)</vt:lpstr>
      <vt:lpstr>Transboundary Migration Conservation Area (TBMCA)</vt:lpstr>
      <vt:lpstr>Transboundary Migration Conservation Area (TBMCA)</vt:lpstr>
      <vt:lpstr>Comparison of Characteristics of TBCAs</vt:lpstr>
      <vt:lpstr>Special Designation: Park for Peace </vt:lpstr>
      <vt:lpstr>Typology of TBCAs: Examples</vt:lpstr>
      <vt:lpstr>Waterton-Glacier International Peace Park: a TBPA</vt:lpstr>
      <vt:lpstr>W-Arly-Pendjari Complex: a TBCL</vt:lpstr>
      <vt:lpstr>Eastern Tropical Pacific Marine Corridor: a TBMCA</vt:lpstr>
      <vt:lpstr>Discussion</vt:lpstr>
      <vt:lpstr>Transboundary Conservation Areas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SLOBODIAN Lydia</dc:creator>
  <cp:lastModifiedBy>Microsoft Office User</cp:lastModifiedBy>
  <cp:revision>222</cp:revision>
  <dcterms:modified xsi:type="dcterms:W3CDTF">2019-06-03T13:04:33Z</dcterms:modified>
</cp:coreProperties>
</file>